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265" r:id="rId3"/>
    <p:sldId id="266" r:id="rId4"/>
    <p:sldId id="267" r:id="rId5"/>
    <p:sldId id="268" r:id="rId6"/>
    <p:sldId id="297" r:id="rId7"/>
    <p:sldId id="259" r:id="rId8"/>
    <p:sldId id="260" r:id="rId9"/>
    <p:sldId id="262" r:id="rId10"/>
    <p:sldId id="290" r:id="rId11"/>
    <p:sldId id="291" r:id="rId12"/>
    <p:sldId id="292" r:id="rId13"/>
    <p:sldId id="261" r:id="rId14"/>
    <p:sldId id="293" r:id="rId15"/>
    <p:sldId id="263" r:id="rId16"/>
    <p:sldId id="264" r:id="rId17"/>
    <p:sldId id="294" r:id="rId18"/>
    <p:sldId id="296" r:id="rId19"/>
    <p:sldId id="269" r:id="rId20"/>
    <p:sldId id="270" r:id="rId21"/>
    <p:sldId id="271" r:id="rId22"/>
    <p:sldId id="286" r:id="rId23"/>
    <p:sldId id="287" r:id="rId24"/>
    <p:sldId id="288" r:id="rId25"/>
    <p:sldId id="289" r:id="rId26"/>
    <p:sldId id="276" r:id="rId27"/>
    <p:sldId id="277" r:id="rId28"/>
    <p:sldId id="278" r:id="rId29"/>
    <p:sldId id="279" r:id="rId30"/>
    <p:sldId id="280" r:id="rId31"/>
    <p:sldId id="281" r:id="rId32"/>
    <p:sldId id="282" r:id="rId33"/>
    <p:sldId id="283" r:id="rId34"/>
    <p:sldId id="284" r:id="rId35"/>
    <p:sldId id="30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B5B4"/>
    <a:srgbClr val="3B293B"/>
    <a:srgbClr val="FB4C3F"/>
    <a:srgbClr val="849951"/>
    <a:srgbClr val="EFDB85"/>
    <a:srgbClr val="C37CF8"/>
    <a:srgbClr val="DEB7FB"/>
    <a:srgbClr val="F0A2C9"/>
    <a:srgbClr val="4AAFF4"/>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488" y="-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175A6DC2-FB10-488C-8940-D4BC2091326D}" type="datetimeFigureOut">
              <a:rPr lang="en-MY" smtClean="0"/>
              <a:t>9/12/2020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E8BE214-8310-4848-A3C9-BB8FA03BBD6F}" type="slidenum">
              <a:rPr lang="en-MY" smtClean="0"/>
              <a:t>‹#›</a:t>
            </a:fld>
            <a:endParaRPr lang="en-MY"/>
          </a:p>
        </p:txBody>
      </p:sp>
    </p:spTree>
    <p:extLst>
      <p:ext uri="{BB962C8B-B14F-4D97-AF65-F5344CB8AC3E}">
        <p14:creationId xmlns:p14="http://schemas.microsoft.com/office/powerpoint/2010/main" val="838650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175A6DC2-FB10-488C-8940-D4BC2091326D}" type="datetimeFigureOut">
              <a:rPr lang="en-MY" smtClean="0"/>
              <a:t>9/12/2020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E8BE214-8310-4848-A3C9-BB8FA03BBD6F}" type="slidenum">
              <a:rPr lang="en-MY" smtClean="0"/>
              <a:t>‹#›</a:t>
            </a:fld>
            <a:endParaRPr lang="en-MY"/>
          </a:p>
        </p:txBody>
      </p:sp>
    </p:spTree>
    <p:extLst>
      <p:ext uri="{BB962C8B-B14F-4D97-AF65-F5344CB8AC3E}">
        <p14:creationId xmlns:p14="http://schemas.microsoft.com/office/powerpoint/2010/main" val="28588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175A6DC2-FB10-488C-8940-D4BC2091326D}" type="datetimeFigureOut">
              <a:rPr lang="en-MY" smtClean="0"/>
              <a:t>9/12/2020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E8BE214-8310-4848-A3C9-BB8FA03BBD6F}" type="slidenum">
              <a:rPr lang="en-MY" smtClean="0"/>
              <a:t>‹#›</a:t>
            </a:fld>
            <a:endParaRPr lang="en-MY"/>
          </a:p>
        </p:txBody>
      </p:sp>
    </p:spTree>
    <p:extLst>
      <p:ext uri="{BB962C8B-B14F-4D97-AF65-F5344CB8AC3E}">
        <p14:creationId xmlns:p14="http://schemas.microsoft.com/office/powerpoint/2010/main" val="282365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175A6DC2-FB10-488C-8940-D4BC2091326D}" type="datetimeFigureOut">
              <a:rPr lang="en-MY" smtClean="0"/>
              <a:t>9/12/2020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E8BE214-8310-4848-A3C9-BB8FA03BBD6F}" type="slidenum">
              <a:rPr lang="en-MY" smtClean="0"/>
              <a:t>‹#›</a:t>
            </a:fld>
            <a:endParaRPr lang="en-MY"/>
          </a:p>
        </p:txBody>
      </p:sp>
    </p:spTree>
    <p:extLst>
      <p:ext uri="{BB962C8B-B14F-4D97-AF65-F5344CB8AC3E}">
        <p14:creationId xmlns:p14="http://schemas.microsoft.com/office/powerpoint/2010/main" val="2646822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A6DC2-FB10-488C-8940-D4BC2091326D}" type="datetimeFigureOut">
              <a:rPr lang="en-MY" smtClean="0"/>
              <a:t>9/12/2020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E8BE214-8310-4848-A3C9-BB8FA03BBD6F}" type="slidenum">
              <a:rPr lang="en-MY" smtClean="0"/>
              <a:t>‹#›</a:t>
            </a:fld>
            <a:endParaRPr lang="en-MY"/>
          </a:p>
        </p:txBody>
      </p:sp>
    </p:spTree>
    <p:extLst>
      <p:ext uri="{BB962C8B-B14F-4D97-AF65-F5344CB8AC3E}">
        <p14:creationId xmlns:p14="http://schemas.microsoft.com/office/powerpoint/2010/main" val="395140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175A6DC2-FB10-488C-8940-D4BC2091326D}" type="datetimeFigureOut">
              <a:rPr lang="en-MY" smtClean="0"/>
              <a:t>9/12/2020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2E8BE214-8310-4848-A3C9-BB8FA03BBD6F}" type="slidenum">
              <a:rPr lang="en-MY" smtClean="0"/>
              <a:t>‹#›</a:t>
            </a:fld>
            <a:endParaRPr lang="en-MY"/>
          </a:p>
        </p:txBody>
      </p:sp>
    </p:spTree>
    <p:extLst>
      <p:ext uri="{BB962C8B-B14F-4D97-AF65-F5344CB8AC3E}">
        <p14:creationId xmlns:p14="http://schemas.microsoft.com/office/powerpoint/2010/main" val="237505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175A6DC2-FB10-488C-8940-D4BC2091326D}" type="datetimeFigureOut">
              <a:rPr lang="en-MY" smtClean="0"/>
              <a:t>9/12/2020</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2E8BE214-8310-4848-A3C9-BB8FA03BBD6F}" type="slidenum">
              <a:rPr lang="en-MY" smtClean="0"/>
              <a:t>‹#›</a:t>
            </a:fld>
            <a:endParaRPr lang="en-MY"/>
          </a:p>
        </p:txBody>
      </p:sp>
    </p:spTree>
    <p:extLst>
      <p:ext uri="{BB962C8B-B14F-4D97-AF65-F5344CB8AC3E}">
        <p14:creationId xmlns:p14="http://schemas.microsoft.com/office/powerpoint/2010/main" val="174266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175A6DC2-FB10-488C-8940-D4BC2091326D}" type="datetimeFigureOut">
              <a:rPr lang="en-MY" smtClean="0"/>
              <a:t>9/12/2020</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2E8BE214-8310-4848-A3C9-BB8FA03BBD6F}" type="slidenum">
              <a:rPr lang="en-MY" smtClean="0"/>
              <a:t>‹#›</a:t>
            </a:fld>
            <a:endParaRPr lang="en-MY"/>
          </a:p>
        </p:txBody>
      </p:sp>
    </p:spTree>
    <p:extLst>
      <p:ext uri="{BB962C8B-B14F-4D97-AF65-F5344CB8AC3E}">
        <p14:creationId xmlns:p14="http://schemas.microsoft.com/office/powerpoint/2010/main" val="268285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A6DC2-FB10-488C-8940-D4BC2091326D}" type="datetimeFigureOut">
              <a:rPr lang="en-MY" smtClean="0"/>
              <a:t>9/12/2020</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2E8BE214-8310-4848-A3C9-BB8FA03BBD6F}" type="slidenum">
              <a:rPr lang="en-MY" smtClean="0"/>
              <a:t>‹#›</a:t>
            </a:fld>
            <a:endParaRPr lang="en-MY"/>
          </a:p>
        </p:txBody>
      </p:sp>
    </p:spTree>
    <p:extLst>
      <p:ext uri="{BB962C8B-B14F-4D97-AF65-F5344CB8AC3E}">
        <p14:creationId xmlns:p14="http://schemas.microsoft.com/office/powerpoint/2010/main" val="3983537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A6DC2-FB10-488C-8940-D4BC2091326D}" type="datetimeFigureOut">
              <a:rPr lang="en-MY" smtClean="0"/>
              <a:t>9/12/2020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2E8BE214-8310-4848-A3C9-BB8FA03BBD6F}" type="slidenum">
              <a:rPr lang="en-MY" smtClean="0"/>
              <a:t>‹#›</a:t>
            </a:fld>
            <a:endParaRPr lang="en-MY"/>
          </a:p>
        </p:txBody>
      </p:sp>
    </p:spTree>
    <p:extLst>
      <p:ext uri="{BB962C8B-B14F-4D97-AF65-F5344CB8AC3E}">
        <p14:creationId xmlns:p14="http://schemas.microsoft.com/office/powerpoint/2010/main" val="1110986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A6DC2-FB10-488C-8940-D4BC2091326D}" type="datetimeFigureOut">
              <a:rPr lang="en-MY" smtClean="0"/>
              <a:t>9/12/2020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2E8BE214-8310-4848-A3C9-BB8FA03BBD6F}" type="slidenum">
              <a:rPr lang="en-MY" smtClean="0"/>
              <a:t>‹#›</a:t>
            </a:fld>
            <a:endParaRPr lang="en-MY"/>
          </a:p>
        </p:txBody>
      </p:sp>
    </p:spTree>
    <p:extLst>
      <p:ext uri="{BB962C8B-B14F-4D97-AF65-F5344CB8AC3E}">
        <p14:creationId xmlns:p14="http://schemas.microsoft.com/office/powerpoint/2010/main" val="182101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A6DC2-FB10-488C-8940-D4BC2091326D}" type="datetimeFigureOut">
              <a:rPr lang="en-MY" smtClean="0"/>
              <a:t>9/12/2020</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BE214-8310-4848-A3C9-BB8FA03BBD6F}" type="slidenum">
              <a:rPr lang="en-MY" smtClean="0"/>
              <a:t>‹#›</a:t>
            </a:fld>
            <a:endParaRPr lang="en-MY"/>
          </a:p>
        </p:txBody>
      </p:sp>
    </p:spTree>
    <p:extLst>
      <p:ext uri="{BB962C8B-B14F-4D97-AF65-F5344CB8AC3E}">
        <p14:creationId xmlns:p14="http://schemas.microsoft.com/office/powerpoint/2010/main" val="1167074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6375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a:spLocks noChangeArrowheads="1"/>
          </p:cNvSpPr>
          <p:nvPr/>
        </p:nvSpPr>
        <p:spPr bwMode="auto">
          <a:xfrm>
            <a:off x="0" y="1295400"/>
            <a:ext cx="9144000" cy="5262979"/>
          </a:xfrm>
          <a:prstGeom prst="rect">
            <a:avLst/>
          </a:prstGeom>
          <a:solidFill>
            <a:schemeClr val="bg1">
              <a:alpha val="47000"/>
            </a:schemeClr>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berpegang</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teguhlah</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sekalian</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tali</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 (agama Islam)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bercerai-berai</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kenanglah</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bermusuh-musuhan</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jahiliah</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dahulu</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menyatukan</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sehingga</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bersatu</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padu</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menjadilah</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orang Islam yang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bersaudara</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dahulu</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berada</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tepi</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jurang</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disebabkan</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kekufuran</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ketika</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jahiliah</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selamatkan</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disebabkan</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Demikianlah</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menjelaskan</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ayat-ayat</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keterangan-Nya</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petunjuk</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hidayah-Nya</a:t>
            </a:r>
            <a:r>
              <a:rPr lang="en-MY"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4800" y="228600"/>
            <a:ext cx="8305800" cy="707886"/>
          </a:xfrm>
          <a:prstGeom prst="rect">
            <a:avLst/>
          </a:prstGeom>
        </p:spPr>
        <p:txBody>
          <a:bodyPr wrap="square">
            <a:spAutoFit/>
          </a:bodyPr>
          <a:lstStyle/>
          <a:p>
            <a:pPr algn="ctr">
              <a:defRPr/>
            </a:pPr>
            <a:r>
              <a:rPr lang="en-US" sz="4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Maksud</a:t>
            </a:r>
            <a:r>
              <a:rPr lang="en-US" sz="4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4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ayat</a:t>
            </a:r>
            <a:endParaRPr lang="en-US" sz="4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158895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299591"/>
            <a:ext cx="914400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Kekuatan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perpaduan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muafakat</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Frame 4"/>
          <p:cNvSpPr/>
          <p:nvPr/>
        </p:nvSpPr>
        <p:spPr>
          <a:xfrm>
            <a:off x="152400" y="1371600"/>
            <a:ext cx="3200400" cy="5181600"/>
          </a:xfrm>
          <a:prstGeom prst="frame">
            <a:avLst>
              <a:gd name="adj1" fmla="val 4978"/>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381000" y="1580882"/>
            <a:ext cx="2743200" cy="4743718"/>
          </a:xfrm>
          <a:prstGeom prst="rect">
            <a:avLst/>
          </a:prstGeom>
          <a:solidFill>
            <a:schemeClr val="accent1">
              <a:lumMod val="40000"/>
              <a:lumOff val="6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keteguhan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perpaduan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muafakat</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dasar</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keadilan</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7" name="Flowchart: Process 6"/>
          <p:cNvSpPr/>
          <p:nvPr/>
        </p:nvSpPr>
        <p:spPr>
          <a:xfrm>
            <a:off x="4038600" y="1542198"/>
            <a:ext cx="5020100" cy="2429301"/>
          </a:xfrm>
          <a:prstGeom prst="flowChartProcess">
            <a:avLst/>
          </a:prstGeom>
          <a:solidFill>
            <a:schemeClr val="accent5">
              <a:lumMod val="60000"/>
              <a:lumOff val="40000"/>
            </a:schemeClr>
          </a:solidFill>
          <a:ln>
            <a:solidFill>
              <a:srgbClr val="92D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konomi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Madinah</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dimonopoli</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Yahudi</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menindas</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dibuka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secara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adil</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sama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ada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Muhajirin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mahupun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Ansar</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Flowchart: Process 7"/>
          <p:cNvSpPr/>
          <p:nvPr/>
        </p:nvSpPr>
        <p:spPr>
          <a:xfrm>
            <a:off x="4038600" y="4047699"/>
            <a:ext cx="5020100" cy="2429301"/>
          </a:xfrm>
          <a:prstGeom prst="flowChartProcess">
            <a:avLst/>
          </a:prstGeom>
          <a:solidFill>
            <a:schemeClr val="accent5">
              <a:lumMod val="60000"/>
              <a:lumOff val="40000"/>
            </a:schemeClr>
          </a:solidFill>
          <a:ln>
            <a:solidFill>
              <a:srgbClr val="92D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rakyat</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hak</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untuk</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berniaga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turut</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sektor</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ekonomi</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membangunkan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negara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Madinah</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11" name="Chevron 10"/>
          <p:cNvSpPr/>
          <p:nvPr/>
        </p:nvSpPr>
        <p:spPr>
          <a:xfrm>
            <a:off x="3429000" y="2106305"/>
            <a:ext cx="609600" cy="1066800"/>
          </a:xfrm>
          <a:prstGeom prst="chevron">
            <a:avLst/>
          </a:prstGeom>
          <a:solidFill>
            <a:srgbClr val="77B5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a:off x="3429000" y="4572000"/>
            <a:ext cx="609600" cy="1066800"/>
          </a:xfrm>
          <a:prstGeom prst="chevron">
            <a:avLst/>
          </a:prstGeom>
          <a:solidFill>
            <a:srgbClr val="77B5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3073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vertical)">
                                      <p:cBhvr>
                                        <p:cTn id="7" dur="1500"/>
                                        <p:tgtEl>
                                          <p:spTgt spid="11"/>
                                        </p:tgtEl>
                                      </p:cBhvr>
                                    </p:animEffect>
                                  </p:childTnLst>
                                </p:cTn>
                              </p:par>
                            </p:childTnLst>
                          </p:cTn>
                        </p:par>
                        <p:par>
                          <p:cTn id="8" fill="hold">
                            <p:stCondLst>
                              <p:cond delay="1500"/>
                            </p:stCondLst>
                            <p:childTnLst>
                              <p:par>
                                <p:cTn id="9" presetID="14" presetClass="entr" presetSubtype="5"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vertical)">
                                      <p:cBhvr>
                                        <p:cTn id="11"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76200"/>
            <a:ext cx="9144000" cy="923330"/>
          </a:xfrm>
          <a:prstGeom prst="rect">
            <a:avLst/>
          </a:prstGeom>
        </p:spPr>
        <p:txBody>
          <a:bodyPr wrap="square">
            <a:spAutoFit/>
          </a:bodyPr>
          <a:lstStyle/>
          <a:p>
            <a:pPr algn="ctr">
              <a:defRPr/>
            </a:pPr>
            <a:r>
              <a:rPr lang="en-US" sz="27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Sejarah</a:t>
            </a:r>
            <a:r>
              <a:rPr lang="en-US" sz="27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guru </a:t>
            </a:r>
            <a:r>
              <a:rPr lang="en-US" sz="27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terbaik</a:t>
            </a:r>
            <a:r>
              <a:rPr lang="en-US" sz="27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7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mengajar</a:t>
            </a:r>
            <a:r>
              <a:rPr lang="en-US" sz="27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7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manusia</a:t>
            </a:r>
            <a:r>
              <a:rPr lang="en-US" sz="27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7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tentang</a:t>
            </a:r>
            <a:r>
              <a:rPr lang="en-US" sz="27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7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asam</a:t>
            </a:r>
            <a:r>
              <a:rPr lang="en-US" sz="27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7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garam</a:t>
            </a:r>
            <a:r>
              <a:rPr lang="en-US" sz="27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7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endParaRPr lang="en-US" sz="27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Vertical Scroll 3"/>
          <p:cNvSpPr/>
          <p:nvPr/>
        </p:nvSpPr>
        <p:spPr>
          <a:xfrm>
            <a:off x="152400" y="1788994"/>
            <a:ext cx="8915400" cy="4916606"/>
          </a:xfrm>
          <a:prstGeom prst="verticalScroll">
            <a:avLst>
              <a:gd name="adj" fmla="val 5733"/>
            </a:avLst>
          </a:prstGeom>
          <a:blipFill>
            <a:blip r:embed="rId3"/>
            <a:tile tx="0" ty="0" sx="100000" sy="100000" flip="none" algn="tl"/>
          </a:bli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6000" b="1" dirty="0">
                <a:ln>
                  <a:solidFill>
                    <a:sysClr val="windowText" lastClr="000000"/>
                  </a:solidFill>
                </a:ln>
                <a:solidFill>
                  <a:schemeClr val="accent6">
                    <a:lumMod val="60000"/>
                    <a:lumOff val="40000"/>
                  </a:schemeClr>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18" charset="-78"/>
              </a:rPr>
              <a:t>"إِنَّ التَّارِيخَ فِي ظَاهِرِهِ لَا يَزِيدُ عَنِ الإِخبَارِ، وَلَكِن فِي بَاطِنِهِ نَظَرٌ وَتَحقِيقٌ"</a:t>
            </a:r>
          </a:p>
          <a:p>
            <a:endParaRPr lang="en-US" sz="1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marL="395288"/>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MAKSUD: </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sz="2800" i="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8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sejarah</a:t>
            </a:r>
            <a:r>
              <a:rPr lang="en-US" sz="28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pada</a:t>
            </a:r>
            <a:r>
              <a:rPr lang="en-US" sz="28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zahirnya</a:t>
            </a:r>
            <a:r>
              <a:rPr lang="en-US" sz="28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tidaklah</a:t>
            </a:r>
            <a:r>
              <a:rPr lang="en-US" sz="28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8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melainkan</a:t>
            </a:r>
            <a:r>
              <a:rPr lang="en-US" sz="28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hanyalah</a:t>
            </a:r>
            <a:r>
              <a:rPr lang="en-US" sz="28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sekadar</a:t>
            </a:r>
            <a:r>
              <a:rPr lang="en-US" sz="28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suatu</a:t>
            </a:r>
            <a:r>
              <a:rPr lang="en-US" sz="28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pengkisahan</a:t>
            </a:r>
            <a:r>
              <a:rPr lang="en-US" sz="28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akan</a:t>
            </a:r>
            <a:r>
              <a:rPr lang="en-US" sz="28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tetapi</a:t>
            </a:r>
            <a:r>
              <a:rPr lang="en-US" sz="28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pada</a:t>
            </a:r>
            <a:r>
              <a:rPr lang="en-US" sz="28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batinnya</a:t>
            </a:r>
            <a:r>
              <a:rPr lang="en-US" sz="28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8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adalah</a:t>
            </a:r>
            <a:r>
              <a:rPr lang="en-US" sz="28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suatu</a:t>
            </a:r>
            <a:r>
              <a:rPr lang="en-US" sz="28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kajian</a:t>
            </a:r>
            <a:r>
              <a:rPr lang="en-US" sz="28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keabsahan</a:t>
            </a:r>
            <a:r>
              <a:rPr lang="en-US" sz="28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ound Diagonal Corner Rectangle 4"/>
          <p:cNvSpPr/>
          <p:nvPr/>
        </p:nvSpPr>
        <p:spPr>
          <a:xfrm>
            <a:off x="152400" y="1143000"/>
            <a:ext cx="6376916" cy="533400"/>
          </a:xfrm>
          <a:prstGeom prst="round2DiagRect">
            <a:avLst/>
          </a:prstGeom>
          <a:solidFill>
            <a:srgbClr val="EFDB85"/>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Ibnu</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Khaldun</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rahimahullah</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pernah</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berkata</a:t>
            </a:r>
            <a:r>
              <a:rPr lang="en-US" sz="2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43408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52400"/>
            <a:ext cx="9144000" cy="861774"/>
          </a:xfrm>
          <a:prstGeom prst="rect">
            <a:avLst/>
          </a:prstGeom>
        </p:spPr>
        <p:txBody>
          <a:bodyPr wrap="square">
            <a:spAutoFit/>
          </a:bodyPr>
          <a:lstStyle/>
          <a:p>
            <a:pPr algn="ctr">
              <a:defRPr/>
            </a:pPr>
            <a:r>
              <a:rPr lang="en-US" sz="25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Allah </a:t>
            </a:r>
            <a:r>
              <a:rPr lang="en-US" sz="25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SWT </a:t>
            </a:r>
            <a:r>
              <a:rPr lang="en-US" sz="25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mengulang-ulang</a:t>
            </a:r>
            <a:r>
              <a:rPr lang="en-US" sz="25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5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kisah</a:t>
            </a:r>
            <a:r>
              <a:rPr lang="en-US" sz="25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5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5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5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terdahulu</a:t>
            </a:r>
            <a:r>
              <a:rPr lang="en-US" sz="25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5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5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5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iktibar</a:t>
            </a:r>
            <a:r>
              <a:rPr lang="en-US" sz="25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5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5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5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pengajaran</a:t>
            </a:r>
            <a:r>
              <a:rPr lang="en-US" sz="25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5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5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5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endParaRPr lang="en-US" sz="25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333500" y="1524000"/>
            <a:ext cx="6477000" cy="1562100"/>
          </a:xfrm>
          <a:prstGeom prst="roundRect">
            <a:avLst/>
          </a:prstGeom>
          <a:solidFill>
            <a:schemeClr val="tx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zaman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perlu</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mempersiapkan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diri</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menghadapi</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cabaran-cabaran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mendatang</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438400" y="3276600"/>
            <a:ext cx="4267200" cy="3200400"/>
          </a:xfrm>
          <a:prstGeom prst="rect">
            <a:avLst/>
          </a:prstGeom>
          <a:solidFill>
            <a:srgbClr val="849951"/>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Walaupun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cabaran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tersebut</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datang</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rupa</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berbeza</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namun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asas</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hakikatnya</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adalah</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sama</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7" name="Curved Right Arrow 6"/>
          <p:cNvSpPr/>
          <p:nvPr/>
        </p:nvSpPr>
        <p:spPr>
          <a:xfrm>
            <a:off x="914400" y="3086100"/>
            <a:ext cx="1181100" cy="2057400"/>
          </a:xfrm>
          <a:prstGeom prst="curvedRightArrow">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Left Arrow 7"/>
          <p:cNvSpPr/>
          <p:nvPr/>
        </p:nvSpPr>
        <p:spPr>
          <a:xfrm>
            <a:off x="6934200" y="3086100"/>
            <a:ext cx="1295400" cy="2057400"/>
          </a:xfrm>
          <a:prstGeom prst="curvedLeftArrow">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587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752" y="76200"/>
            <a:ext cx="9153752"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an-Nur : Ayat 34</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413808"/>
            <a:ext cx="9144000" cy="1938992"/>
          </a:xfrm>
          <a:prstGeom prst="rect">
            <a:avLst/>
          </a:prstGeom>
          <a:noFill/>
        </p:spPr>
        <p:txBody>
          <a:bodyPr wrap="square">
            <a:spAutoFit/>
          </a:bodyPr>
          <a:lstStyle/>
          <a:p>
            <a:pPr algn="ctr" rtl="1"/>
            <a:r>
              <a:rPr lang="ar-EG" sz="6000" b="1" dirty="0" smtClean="0">
                <a:solidFill>
                  <a:schemeClr val="accent5">
                    <a:lumMod val="20000"/>
                    <a:lumOff val="80000"/>
                  </a:schemeClr>
                </a:solidFill>
                <a:effectLst>
                  <a:glow rad="101600">
                    <a:schemeClr val="tx1">
                      <a:alpha val="60000"/>
                    </a:schemeClr>
                  </a:glow>
                  <a:outerShdw blurRad="38100" dist="38100" dir="2700000" algn="tl">
                    <a:srgbClr val="000000">
                      <a:alpha val="43137"/>
                    </a:srgbClr>
                  </a:outerShdw>
                </a:effectLst>
                <a:cs typeface="Traditional Arabic" pitchFamily="2" charset="-78"/>
              </a:rPr>
              <a:t>وَلَقَدۡ </a:t>
            </a:r>
            <a:r>
              <a:rPr lang="ar-EG" sz="6000" b="1" dirty="0">
                <a:solidFill>
                  <a:schemeClr val="accent5">
                    <a:lumMod val="20000"/>
                    <a:lumOff val="80000"/>
                  </a:schemeClr>
                </a:solidFill>
                <a:effectLst>
                  <a:glow rad="101600">
                    <a:schemeClr val="tx1">
                      <a:alpha val="60000"/>
                    </a:schemeClr>
                  </a:glow>
                  <a:outerShdw blurRad="38100" dist="38100" dir="2700000" algn="tl">
                    <a:srgbClr val="000000">
                      <a:alpha val="43137"/>
                    </a:srgbClr>
                  </a:outerShdw>
                </a:effectLst>
                <a:cs typeface="Traditional Arabic" pitchFamily="2" charset="-78"/>
              </a:rPr>
              <a:t>أَنزَلۡنَآ إِلَيۡكُمۡ ءَايَٰتٍ مُّبَيِّنَٰتٍ وَّمَثَلاً مِّنَ ٱلَّذِينَ خَلَوۡاْ مِن قَبۡلِكُمۡ وَمَوۡعِظَةً لِّلۡمُتَّقِينَ</a:t>
            </a:r>
            <a:endParaRPr lang="ar-EG" sz="6000" b="1" dirty="0">
              <a:solidFill>
                <a:schemeClr val="accent5">
                  <a:lumMod val="20000"/>
                  <a:lumOff val="80000"/>
                </a:schemeClr>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ectangle 1"/>
          <p:cNvSpPr>
            <a:spLocks noChangeArrowheads="1"/>
          </p:cNvSpPr>
          <p:nvPr/>
        </p:nvSpPr>
        <p:spPr bwMode="auto">
          <a:xfrm>
            <a:off x="0" y="3597057"/>
            <a:ext cx="9144000" cy="3108543"/>
          </a:xfrm>
          <a:prstGeom prst="rect">
            <a:avLst/>
          </a:prstGeom>
          <a:solidFill>
            <a:schemeClr val="bg1">
              <a:alpha val="47000"/>
            </a:schemeClr>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menurunkan</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ayat-ayat</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keterangan</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menjelaskan</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hukum-hukum</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suruh</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tegah</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contoh</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tauladan</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mengenai</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kisah-kisah</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berita</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sebelum</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nasihat</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pengajaran</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MY"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mahu</a:t>
            </a:r>
            <a:r>
              <a:rPr lang="en-MY"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bertaqwa</a:t>
            </a:r>
            <a:r>
              <a:rPr lang="en-MY" sz="2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37703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76200"/>
            <a:ext cx="914400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Bersatu</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padu</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bermuafakat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demi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kedaulatan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keharmonian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negara</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609600" y="1371600"/>
            <a:ext cx="7924800" cy="51816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Diagonal Corner Rectangle 4"/>
          <p:cNvSpPr/>
          <p:nvPr/>
        </p:nvSpPr>
        <p:spPr>
          <a:xfrm>
            <a:off x="838200" y="1905000"/>
            <a:ext cx="7467600" cy="1905000"/>
          </a:xfrm>
          <a:prstGeom prst="snip2DiagRect">
            <a:avLst/>
          </a:prstGeom>
          <a:solidFill>
            <a:srgbClr val="FB4C3F"/>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Bahaya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perpecahan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persengketaan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sesama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agama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bangsa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boleh</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meruntuhkan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negara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tercinta</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Snip Diagonal Corner Rectangle 5"/>
          <p:cNvSpPr/>
          <p:nvPr/>
        </p:nvSpPr>
        <p:spPr>
          <a:xfrm>
            <a:off x="838200" y="4114800"/>
            <a:ext cx="7467600" cy="1905000"/>
          </a:xfrm>
          <a:prstGeom prst="snip2DiagRect">
            <a:avLst/>
          </a:prstGeom>
          <a:solidFill>
            <a:srgbClr val="3B29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sentiasa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mencari</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memecahkan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kesatuan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muafakat</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terbina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ingin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diteguhkan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oleh</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Islam</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35248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65782"/>
            <a:ext cx="9144000" cy="1015663"/>
          </a:xfrm>
          <a:prstGeom prst="rect">
            <a:avLst/>
          </a:prstGeom>
        </p:spPr>
        <p:txBody>
          <a:bodyPr wrap="square">
            <a:spAutoFit/>
          </a:bodyPr>
          <a:lstStyle/>
          <a:p>
            <a:pPr algn="ctr">
              <a:defRPr/>
            </a:pP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Bahaya</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kelalaian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kealpaan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b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b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8600" y="1371600"/>
            <a:ext cx="8686800" cy="1524000"/>
          </a:xfrm>
          <a:prstGeom prst="rect">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3088"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Kerakusan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merebut</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pangkat</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jawatan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harta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takhta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mengakibatkan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pergaduhan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perpecahan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semakin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membarah</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saf</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Islam</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Flowchart: Connector 4"/>
          <p:cNvSpPr/>
          <p:nvPr/>
        </p:nvSpPr>
        <p:spPr>
          <a:xfrm>
            <a:off x="288877" y="1483625"/>
            <a:ext cx="394855" cy="38100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3124200"/>
            <a:ext cx="8686800" cy="1905000"/>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3088"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Ekonomi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kita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dikawal</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oleh</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lain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seterusnya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politik</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pentadbiran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boleh</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berpindah</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membenci</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memusuhi</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Melayu</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Bumiputera</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7" name="Flowchart: Connector 6"/>
          <p:cNvSpPr/>
          <p:nvPr/>
        </p:nvSpPr>
        <p:spPr>
          <a:xfrm>
            <a:off x="288877" y="3236225"/>
            <a:ext cx="394855" cy="38100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5257800"/>
            <a:ext cx="8686800" cy="13716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3088"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ini</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kedudukan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semakin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ditekan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oleh</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situasi</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semasa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kesan</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perpecahan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perbezaan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ideologi</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politik</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kepartian</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9" name="Flowchart: Connector 8"/>
          <p:cNvSpPr/>
          <p:nvPr/>
        </p:nvSpPr>
        <p:spPr>
          <a:xfrm>
            <a:off x="288877" y="5369825"/>
            <a:ext cx="394855" cy="38100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731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76200"/>
            <a:ext cx="914400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Langkah</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mengukuhkan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perpaduan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mengekalkan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kedaulatan</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Pentagon 3"/>
          <p:cNvSpPr/>
          <p:nvPr/>
        </p:nvSpPr>
        <p:spPr>
          <a:xfrm>
            <a:off x="76198" y="1388060"/>
            <a:ext cx="1905000" cy="762000"/>
          </a:xfrm>
          <a:prstGeom prst="homePlate">
            <a:avLst/>
          </a:prstGeom>
          <a:solidFill>
            <a:schemeClr val="accent1">
              <a:lumMod val="40000"/>
              <a:lumOff val="60000"/>
            </a:schemeClr>
          </a:solidFill>
          <a:ln>
            <a:solidFill>
              <a:schemeClr val="accent3">
                <a:lumMod val="5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PERTAMA</a:t>
            </a:r>
            <a:endPar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Snip Diagonal Corner Rectangle 4"/>
          <p:cNvSpPr/>
          <p:nvPr/>
        </p:nvSpPr>
        <p:spPr>
          <a:xfrm>
            <a:off x="1981200" y="1167690"/>
            <a:ext cx="7066935" cy="1202740"/>
          </a:xfrm>
          <a:prstGeom prst="snip2DiagRect">
            <a:avLst/>
          </a:prstGeom>
          <a:solidFill>
            <a:schemeClr val="accent1">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Bertaubat</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a:t>
            </a:r>
            <a:r>
              <a:rPr lang="en-US"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sombong</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takabbur</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memaafkan</a:t>
            </a:r>
            <a:r>
              <a:rPr lang="en-US"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bekerja</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bersama</a:t>
            </a:r>
            <a:r>
              <a:rPr lang="en-US"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untuk</a:t>
            </a:r>
            <a:r>
              <a:rPr lang="en-US"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agama,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bangsa</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negara</a:t>
            </a:r>
            <a:endPar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76198" y="2628900"/>
            <a:ext cx="1905000" cy="762000"/>
          </a:xfrm>
          <a:prstGeom prst="homePlate">
            <a:avLst/>
          </a:prstGeom>
          <a:solidFill>
            <a:schemeClr val="accent3">
              <a:lumMod val="40000"/>
              <a:lumOff val="60000"/>
            </a:schemeClr>
          </a:solidFill>
          <a:ln>
            <a:solidFill>
              <a:schemeClr val="accent3">
                <a:lumMod val="5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KEDUA</a:t>
            </a:r>
            <a:endPar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7" name="Snip Diagonal Corner Rectangle 6"/>
          <p:cNvSpPr/>
          <p:nvPr/>
        </p:nvSpPr>
        <p:spPr>
          <a:xfrm>
            <a:off x="1981199" y="2438400"/>
            <a:ext cx="7066935" cy="1143000"/>
          </a:xfrm>
          <a:prstGeom prst="snip2Diag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Menyambut</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seruan</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perpaduan</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muafakat</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dijalinkan</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mengukuhkan</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kedudukan</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Islam</a:t>
            </a:r>
            <a:endPar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Pentagon 7"/>
          <p:cNvSpPr/>
          <p:nvPr/>
        </p:nvSpPr>
        <p:spPr>
          <a:xfrm>
            <a:off x="76200" y="4076700"/>
            <a:ext cx="1905000" cy="762000"/>
          </a:xfrm>
          <a:prstGeom prst="homePlate">
            <a:avLst/>
          </a:prstGeom>
          <a:solidFill>
            <a:schemeClr val="bg2">
              <a:lumMod val="50000"/>
            </a:schemeClr>
          </a:solidFill>
          <a:ln>
            <a:solidFill>
              <a:schemeClr val="accent3">
                <a:lumMod val="5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KETIGA</a:t>
            </a:r>
            <a:endPar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9" name="Snip Diagonal Corner Rectangle 8"/>
          <p:cNvSpPr/>
          <p:nvPr/>
        </p:nvSpPr>
        <p:spPr>
          <a:xfrm>
            <a:off x="1981200" y="3657600"/>
            <a:ext cx="7066935" cy="1600200"/>
          </a:xfrm>
          <a:prstGeom prst="snip2DiagRect">
            <a:avLst/>
          </a:prstGeom>
          <a:solidFill>
            <a:schemeClr val="bg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Berhati-hati dengan maklumat yang tersebar </a:t>
            </a:r>
            <a:r>
              <a:rPr lang="fi-FI"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 </a:t>
            </a:r>
            <a:r>
              <a:rPr lang="fi-FI"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media </a:t>
            </a:r>
            <a:r>
              <a:rPr lang="fi-FI"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massa oleh </a:t>
            </a:r>
            <a:r>
              <a:rPr lang="fi-FI"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pelbagai pihak yang tidak senang dengan Islam </a:t>
            </a:r>
            <a:r>
              <a:rPr lang="fi-FI"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serta </a:t>
            </a:r>
            <a:r>
              <a:rPr lang="fi-FI"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perpaduan Melayu dan Bumiputera</a:t>
            </a:r>
            <a:endParaRPr lang="fi-FI"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10" name="Pentagon 9"/>
          <p:cNvSpPr/>
          <p:nvPr/>
        </p:nvSpPr>
        <p:spPr>
          <a:xfrm>
            <a:off x="76200" y="5676900"/>
            <a:ext cx="1905000" cy="762000"/>
          </a:xfrm>
          <a:prstGeom prst="homePlate">
            <a:avLst/>
          </a:prstGeom>
          <a:solidFill>
            <a:srgbClr val="C00000"/>
          </a:solidFill>
          <a:ln>
            <a:solidFill>
              <a:schemeClr val="accent3">
                <a:lumMod val="5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KEEMPAT</a:t>
            </a:r>
            <a:endPar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11" name="Snip Diagonal Corner Rectangle 10"/>
          <p:cNvSpPr/>
          <p:nvPr/>
        </p:nvSpPr>
        <p:spPr>
          <a:xfrm>
            <a:off x="1981198" y="5334000"/>
            <a:ext cx="7066935" cy="1447800"/>
          </a:xfrm>
          <a:prstGeom prst="snip2DiagRect">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Berjihad</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melawan</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hawa</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nafsu</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kecintaan</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melampau</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sehingga</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sanggup</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menggadaikan</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maruah</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agama,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bangsa</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negara</a:t>
            </a:r>
            <a:endParaRPr lang="en-US"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2137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250"/>
                                        <p:tgtEl>
                                          <p:spTgt spid="4"/>
                                        </p:tgtEl>
                                      </p:cBhvr>
                                    </p:animEffect>
                                  </p:childTnLst>
                                </p:cTn>
                              </p:par>
                            </p:childTnLst>
                          </p:cTn>
                        </p:par>
                        <p:par>
                          <p:cTn id="8" fill="hold">
                            <p:stCondLst>
                              <p:cond delay="225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2250"/>
                                        <p:tgtEl>
                                          <p:spTgt spid="6"/>
                                        </p:tgtEl>
                                      </p:cBhvr>
                                    </p:animEffect>
                                  </p:childTnLst>
                                </p:cTn>
                              </p:par>
                            </p:childTnLst>
                          </p:cTn>
                        </p:par>
                        <p:par>
                          <p:cTn id="12" fill="hold">
                            <p:stCondLst>
                              <p:cond delay="45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2250"/>
                                        <p:tgtEl>
                                          <p:spTgt spid="8"/>
                                        </p:tgtEl>
                                      </p:cBhvr>
                                    </p:animEffect>
                                  </p:childTnLst>
                                </p:cTn>
                              </p:par>
                            </p:childTnLst>
                          </p:cTn>
                        </p:par>
                        <p:par>
                          <p:cTn id="16" fill="hold">
                            <p:stCondLst>
                              <p:cond delay="6750"/>
                            </p:stCondLst>
                            <p:childTnLst>
                              <p:par>
                                <p:cTn id="17" presetID="14"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752" y="76200"/>
            <a:ext cx="9153752"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al-Anfal : Ayat 63</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478340"/>
            <a:ext cx="9144000" cy="1569660"/>
          </a:xfrm>
          <a:prstGeom prst="rect">
            <a:avLst/>
          </a:prstGeom>
          <a:noFill/>
        </p:spPr>
        <p:txBody>
          <a:bodyPr wrap="square">
            <a:spAutoFit/>
          </a:bodyPr>
          <a:lstStyle/>
          <a:p>
            <a:pPr algn="ctr" rtl="1"/>
            <a:r>
              <a:rPr lang="ar-EG" sz="4800" b="1" dirty="0" smtClean="0">
                <a:solidFill>
                  <a:schemeClr val="accent5">
                    <a:lumMod val="20000"/>
                    <a:lumOff val="80000"/>
                  </a:schemeClr>
                </a:solidFill>
                <a:effectLst>
                  <a:glow rad="101600">
                    <a:schemeClr val="tx1">
                      <a:alpha val="60000"/>
                    </a:schemeClr>
                  </a:glow>
                  <a:outerShdw blurRad="38100" dist="38100" dir="2700000" algn="tl">
                    <a:srgbClr val="000000">
                      <a:alpha val="43137"/>
                    </a:srgbClr>
                  </a:outerShdw>
                </a:effectLst>
                <a:cs typeface="Traditional Arabic" pitchFamily="2" charset="-78"/>
              </a:rPr>
              <a:t>وَأَلَّفَ </a:t>
            </a:r>
            <a:r>
              <a:rPr lang="ar-EG" sz="4800" b="1" dirty="0">
                <a:solidFill>
                  <a:schemeClr val="accent5">
                    <a:lumMod val="20000"/>
                    <a:lumOff val="80000"/>
                  </a:schemeClr>
                </a:solidFill>
                <a:effectLst>
                  <a:glow rad="101600">
                    <a:schemeClr val="tx1">
                      <a:alpha val="60000"/>
                    </a:schemeClr>
                  </a:glow>
                  <a:outerShdw blurRad="38100" dist="38100" dir="2700000" algn="tl">
                    <a:srgbClr val="000000">
                      <a:alpha val="43137"/>
                    </a:srgbClr>
                  </a:outerShdw>
                </a:effectLst>
                <a:cs typeface="Traditional Arabic" pitchFamily="2" charset="-78"/>
              </a:rPr>
              <a:t>بَيۡنَ قُلُوبِهِمۡۚ لَوۡ أَنفَقۡتَ مَا فِي ٱلۡأَرۡضِ جَمِيعًا مَّآ أَلَّفۡتَ بَيۡنَ قُلُوبِهِمۡ وَلَٰكِنَّ ٱللَّهَ أَلَّفَ بَيۡنَهُمۡۚ إِنَّهُۥ عَزِيزٌ حَكِيمٌ</a:t>
            </a:r>
            <a:endParaRPr lang="ar-EG" sz="4800" b="1" dirty="0">
              <a:solidFill>
                <a:schemeClr val="accent5">
                  <a:lumMod val="20000"/>
                  <a:lumOff val="80000"/>
                </a:schemeClr>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ectangle 1"/>
          <p:cNvSpPr>
            <a:spLocks noChangeArrowheads="1"/>
          </p:cNvSpPr>
          <p:nvPr/>
        </p:nvSpPr>
        <p:spPr bwMode="auto">
          <a:xfrm>
            <a:off x="0" y="3289280"/>
            <a:ext cx="9144000" cy="3416320"/>
          </a:xfrm>
          <a:prstGeom prst="rect">
            <a:avLst/>
          </a:prstGeom>
          <a:solidFill>
            <a:schemeClr val="bg1">
              <a:alpha val="47000"/>
            </a:schemeClr>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lah</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7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menyatupadukan</a:t>
            </a:r>
            <a:r>
              <a:rPr lang="en-MY" sz="27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Kalaulah</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belanjakan</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harta</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benda</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bumi</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nescaya</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dapat</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menyatu-padukan</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tetapi</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menyatu-padukan</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Kuasa</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7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Bijaksana</a:t>
            </a:r>
            <a:r>
              <a:rPr lang="en-MY"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7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07552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010915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384518"/>
            <a:ext cx="9144000" cy="2554545"/>
          </a:xfrm>
          <a:prstGeom prst="rect">
            <a:avLst/>
          </a:prstGeom>
          <a:solidFill>
            <a:schemeClr val="accent4">
              <a:lumMod val="50000"/>
              <a:alpha val="13000"/>
            </a:schemeClr>
          </a:solidFill>
        </p:spPr>
        <p:txBody>
          <a:bodyPr wrap="square">
            <a:spAutoFit/>
          </a:bodyPr>
          <a:lstStyle/>
          <a:p>
            <a:pPr algn="ctr" rtl="1" fontAlgn="auto">
              <a:spcBef>
                <a:spcPts val="0"/>
              </a:spcBef>
              <a:spcAft>
                <a:spcPts val="0"/>
              </a:spcAft>
              <a:defRPr/>
            </a:pPr>
            <a:r>
              <a:rPr lang="ar-SA" sz="8000" b="1" dirty="0" smtClean="0">
                <a:ln w="3175" cmpd="sng">
                  <a:no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Traditional Arabic" pitchFamily="2" charset="-78"/>
                <a:cs typeface="Traditional Arabic" pitchFamily="2" charset="-78"/>
              </a:rPr>
              <a:t>الحَمدُ </a:t>
            </a:r>
            <a:r>
              <a:rPr lang="ar-SA" sz="8000" b="1" dirty="0">
                <a:ln w="3175" cmpd="sng">
                  <a:no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Traditional Arabic" pitchFamily="2" charset="-78"/>
                <a:cs typeface="Traditional Arabic" pitchFamily="2" charset="-78"/>
              </a:rPr>
              <a:t>للهِ الَّذِي بِنِعْمَتِه تَتِمُّ الصَّالِحَاتُ</a:t>
            </a:r>
          </a:p>
        </p:txBody>
      </p:sp>
      <p:sp>
        <p:nvSpPr>
          <p:cNvPr id="4" name="TextBox 3"/>
          <p:cNvSpPr txBox="1"/>
          <p:nvPr/>
        </p:nvSpPr>
        <p:spPr>
          <a:xfrm>
            <a:off x="0" y="3981033"/>
            <a:ext cx="9144000" cy="2800767"/>
          </a:xfrm>
          <a:prstGeom prst="rect">
            <a:avLst/>
          </a:prstGeom>
          <a:solidFill>
            <a:schemeClr val="bg2">
              <a:lumMod val="90000"/>
            </a:schemeClr>
          </a:solidFill>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4400" b="1" dirty="0" err="1"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a:t>
            </a:r>
            <a:r>
              <a:rPr lang="en-US" sz="4400" b="1" dirty="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 yang mana </a:t>
            </a:r>
            <a:r>
              <a:rPr lang="en-US" sz="4400" b="1" dirty="0" err="1"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dengan</a:t>
            </a:r>
            <a:r>
              <a:rPr lang="en-US" sz="4400" b="1" dirty="0"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nikmat</a:t>
            </a:r>
            <a:r>
              <a:rPr lang="en-US" sz="4400" b="1" dirty="0"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-Nya </a:t>
            </a:r>
            <a:r>
              <a:rPr lang="en-US" sz="4400" b="1" dirty="0" err="1"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sempurnalah</a:t>
            </a:r>
            <a:r>
              <a:rPr lang="en-US" sz="4400" b="1" dirty="0"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kebaikan</a:t>
            </a:r>
            <a:endParaRPr lang="en-US" sz="4400" b="1" dirty="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838200" y="228600"/>
            <a:ext cx="7500990" cy="707886"/>
          </a:xfrm>
          <a:prstGeom prst="rect">
            <a:avLst/>
          </a:prstGeom>
        </p:spPr>
        <p:txBody>
          <a:bodyPr wrap="square">
            <a:spAutoFit/>
          </a:bodyPr>
          <a:lstStyle/>
          <a:p>
            <a:pPr algn="ctr" fontAlgn="auto">
              <a:spcBef>
                <a:spcPts val="0"/>
              </a:spcBef>
              <a:spcAft>
                <a:spcPts val="0"/>
              </a:spcAft>
              <a:defRPr/>
            </a:pPr>
            <a:r>
              <a:rPr lang="en-US" sz="4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4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4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
            </a:r>
            <a:r>
              <a:rPr lang="en-US" sz="4000"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epada</a:t>
            </a:r>
            <a:r>
              <a:rPr lang="en-US" sz="4000"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4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US" sz="4000"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SWT</a:t>
            </a:r>
            <a:endParaRPr lang="en-US" sz="4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48717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5" name="Rectangle 4"/>
          <p:cNvSpPr/>
          <p:nvPr/>
        </p:nvSpPr>
        <p:spPr>
          <a:xfrm>
            <a:off x="762000" y="282339"/>
            <a:ext cx="7772400" cy="646331"/>
          </a:xfrm>
          <a:prstGeom prst="rect">
            <a:avLst/>
          </a:prstGeom>
          <a:solidFill>
            <a:schemeClr val="tx2"/>
          </a:solidFill>
          <a:ln>
            <a:noFill/>
          </a:ln>
          <a:effectLst/>
          <a:scene3d>
            <a:camera prst="orthographicFront">
              <a:rot lat="0" lon="0" rev="0"/>
            </a:camera>
            <a:lightRig rig="chilly" dir="t">
              <a:rot lat="0" lon="0" rev="18480000"/>
            </a:lightRig>
          </a:scene3d>
          <a:sp3d prstMaterial="clear">
            <a:bevelT h="63500"/>
          </a:sp3d>
        </p:spPr>
        <p:txBody>
          <a:bodyPr wrap="square" anchor="ctr">
            <a:spAutoFit/>
          </a:bodyPr>
          <a:lstStyle/>
          <a:p>
            <a:pPr algn="ctr">
              <a:defRPr/>
            </a:pPr>
            <a:r>
              <a:rPr lang="en-US" sz="3600" dirty="0" err="1">
                <a:ln w="18415" cmpd="sng">
                  <a:solidFill>
                    <a:srgbClr val="FFFFFF"/>
                  </a:solidFill>
                  <a:prstDash val="solid"/>
                </a:ln>
                <a:solidFill>
                  <a:schemeClr val="tx2">
                    <a:lumMod val="40000"/>
                    <a:lumOff val="60000"/>
                  </a:schemeClr>
                </a:solidFill>
                <a:effectLst>
                  <a:glow rad="101600">
                    <a:prstClr val="black">
                      <a:alpha val="60000"/>
                    </a:prstClr>
                  </a:glow>
                  <a:outerShdw blurRad="63500" dir="3600000" algn="tl" rotWithShape="0">
                    <a:srgbClr val="000000">
                      <a:alpha val="70000"/>
                    </a:srgbClr>
                  </a:outerShdw>
                </a:effectLst>
                <a:latin typeface="A25-SQUANOVA" panose="020B0603050302020204" pitchFamily="34" charset="0"/>
                <a:cs typeface="Aharoni" pitchFamily="2" charset="-79"/>
              </a:rPr>
              <a:t>Doa</a:t>
            </a:r>
            <a:r>
              <a:rPr lang="en-US" sz="3600" dirty="0">
                <a:ln w="18415" cmpd="sng">
                  <a:solidFill>
                    <a:srgbClr val="FFFFFF"/>
                  </a:solidFill>
                  <a:prstDash val="solid"/>
                </a:ln>
                <a:solidFill>
                  <a:schemeClr val="tx2">
                    <a:lumMod val="40000"/>
                    <a:lumOff val="60000"/>
                  </a:schemeClr>
                </a:solidFill>
                <a:effectLst>
                  <a:glow rad="101600">
                    <a:prstClr val="black">
                      <a:alpha val="60000"/>
                    </a:prstClr>
                  </a:glow>
                  <a:outerShdw blurRad="63500" dir="3600000" algn="tl" rotWithShape="0">
                    <a:srgbClr val="000000">
                      <a:alpha val="70000"/>
                    </a:srgbClr>
                  </a:outerShdw>
                </a:effectLst>
                <a:latin typeface="A25-SQUANOVA" panose="020B0603050302020204" pitchFamily="34" charset="0"/>
                <a:cs typeface="Aharoni" pitchFamily="2" charset="-79"/>
              </a:rPr>
              <a:t> </a:t>
            </a:r>
            <a:r>
              <a:rPr lang="en-US" sz="3600" dirty="0" err="1" smtClean="0">
                <a:ln w="18415" cmpd="sng">
                  <a:solidFill>
                    <a:srgbClr val="FFFFFF"/>
                  </a:solidFill>
                  <a:prstDash val="solid"/>
                </a:ln>
                <a:solidFill>
                  <a:schemeClr val="tx2">
                    <a:lumMod val="40000"/>
                    <a:lumOff val="60000"/>
                  </a:schemeClr>
                </a:solidFill>
                <a:effectLst>
                  <a:glow rad="101600">
                    <a:prstClr val="black">
                      <a:alpha val="60000"/>
                    </a:prstClr>
                  </a:glow>
                  <a:outerShdw blurRad="63500" dir="3600000" algn="tl" rotWithShape="0">
                    <a:srgbClr val="000000">
                      <a:alpha val="70000"/>
                    </a:srgbClr>
                  </a:outerShdw>
                </a:effectLst>
                <a:latin typeface="A25-SQUANOVA" panose="020B0603050302020204" pitchFamily="34" charset="0"/>
                <a:cs typeface="Aharoni" pitchFamily="2" charset="-79"/>
              </a:rPr>
              <a:t>Antara</a:t>
            </a:r>
            <a:r>
              <a:rPr lang="en-US" sz="3600" dirty="0" smtClean="0">
                <a:ln w="18415" cmpd="sng">
                  <a:solidFill>
                    <a:srgbClr val="FFFFFF"/>
                  </a:solidFill>
                  <a:prstDash val="solid"/>
                </a:ln>
                <a:solidFill>
                  <a:schemeClr val="tx2">
                    <a:lumMod val="40000"/>
                    <a:lumOff val="60000"/>
                  </a:schemeClr>
                </a:solidFill>
                <a:effectLst>
                  <a:glow rad="101600">
                    <a:prstClr val="black">
                      <a:alpha val="60000"/>
                    </a:prstClr>
                  </a:glow>
                  <a:outerShdw blurRad="63500" dir="3600000" algn="tl" rotWithShape="0">
                    <a:srgbClr val="000000">
                      <a:alpha val="70000"/>
                    </a:srgbClr>
                  </a:outerShdw>
                </a:effectLst>
                <a:latin typeface="A25-SQUANOVA" panose="020B0603050302020204" pitchFamily="34" charset="0"/>
                <a:cs typeface="Aharoni" pitchFamily="2" charset="-79"/>
              </a:rPr>
              <a:t> </a:t>
            </a:r>
            <a:r>
              <a:rPr lang="en-US" sz="3600" dirty="0" err="1">
                <a:ln w="18415" cmpd="sng">
                  <a:solidFill>
                    <a:srgbClr val="FFFFFF"/>
                  </a:solidFill>
                  <a:prstDash val="solid"/>
                </a:ln>
                <a:solidFill>
                  <a:schemeClr val="tx2">
                    <a:lumMod val="40000"/>
                    <a:lumOff val="60000"/>
                  </a:schemeClr>
                </a:solidFill>
                <a:effectLst>
                  <a:glow rad="101600">
                    <a:prstClr val="black">
                      <a:alpha val="60000"/>
                    </a:prstClr>
                  </a:glow>
                  <a:outerShdw blurRad="63500" dir="3600000" algn="tl" rotWithShape="0">
                    <a:srgbClr val="000000">
                      <a:alpha val="70000"/>
                    </a:srgbClr>
                  </a:outerShdw>
                </a:effectLst>
                <a:latin typeface="A25-SQUANOVA" panose="020B0603050302020204" pitchFamily="34" charset="0"/>
                <a:cs typeface="Aharoni" pitchFamily="2" charset="-79"/>
              </a:rPr>
              <a:t>Dua</a:t>
            </a:r>
            <a:r>
              <a:rPr lang="en-US" sz="3600" dirty="0">
                <a:ln w="18415" cmpd="sng">
                  <a:solidFill>
                    <a:srgbClr val="FFFFFF"/>
                  </a:solidFill>
                  <a:prstDash val="solid"/>
                </a:ln>
                <a:solidFill>
                  <a:schemeClr val="tx2">
                    <a:lumMod val="40000"/>
                    <a:lumOff val="60000"/>
                  </a:schemeClr>
                </a:solidFill>
                <a:effectLst>
                  <a:glow rad="101600">
                    <a:prstClr val="black">
                      <a:alpha val="60000"/>
                    </a:prstClr>
                  </a:glow>
                  <a:outerShdw blurRad="63500" dir="3600000" algn="tl" rotWithShape="0">
                    <a:srgbClr val="000000">
                      <a:alpha val="70000"/>
                    </a:srgbClr>
                  </a:outerShdw>
                </a:effectLst>
                <a:latin typeface="A25-SQUANOVA" panose="020B0603050302020204" pitchFamily="34" charset="0"/>
                <a:cs typeface="Aharoni" pitchFamily="2" charset="-79"/>
              </a:rPr>
              <a:t> </a:t>
            </a:r>
            <a:r>
              <a:rPr lang="en-US" sz="3600" dirty="0" err="1">
                <a:ln w="18415" cmpd="sng">
                  <a:solidFill>
                    <a:srgbClr val="FFFFFF"/>
                  </a:solidFill>
                  <a:prstDash val="solid"/>
                </a:ln>
                <a:solidFill>
                  <a:schemeClr val="tx2">
                    <a:lumMod val="40000"/>
                    <a:lumOff val="60000"/>
                  </a:schemeClr>
                </a:solidFill>
                <a:effectLst>
                  <a:glow rad="101600">
                    <a:prstClr val="black">
                      <a:alpha val="60000"/>
                    </a:prstClr>
                  </a:glow>
                  <a:outerShdw blurRad="63500" dir="3600000" algn="tl" rotWithShape="0">
                    <a:srgbClr val="000000">
                      <a:alpha val="70000"/>
                    </a:srgbClr>
                  </a:outerShdw>
                </a:effectLst>
                <a:latin typeface="A25-SQUANOVA" panose="020B0603050302020204" pitchFamily="34" charset="0"/>
                <a:cs typeface="Aharoni" pitchFamily="2" charset="-79"/>
              </a:rPr>
              <a:t>Khutbah</a:t>
            </a:r>
            <a:endParaRPr lang="en-US" sz="3600" dirty="0">
              <a:ln w="18415" cmpd="sng">
                <a:solidFill>
                  <a:srgbClr val="FFFFFF"/>
                </a:solidFill>
                <a:prstDash val="solid"/>
              </a:ln>
              <a:solidFill>
                <a:schemeClr val="tx2">
                  <a:lumMod val="40000"/>
                  <a:lumOff val="60000"/>
                </a:schemeClr>
              </a:solidFill>
              <a:effectLst>
                <a:glow rad="101600">
                  <a:prstClr val="black">
                    <a:alpha val="60000"/>
                  </a:prstClr>
                </a:glow>
                <a:outerShdw blurRad="63500" dir="3600000" algn="tl" rotWithShape="0">
                  <a:srgbClr val="000000">
                    <a:alpha val="70000"/>
                  </a:srgbClr>
                </a:outerShdw>
              </a:effectLst>
              <a:latin typeface="A25-SQUANOVA" panose="020B0603050302020204" pitchFamily="34" charset="0"/>
              <a:cs typeface="Aharoni" pitchFamily="2" charset="-79"/>
            </a:endParaRPr>
          </a:p>
        </p:txBody>
      </p:sp>
      <p:sp>
        <p:nvSpPr>
          <p:cNvPr id="2" name="TextBox 1"/>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6580454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Rectangle 2"/>
          <p:cNvSpPr/>
          <p:nvPr/>
        </p:nvSpPr>
        <p:spPr>
          <a:xfrm>
            <a:off x="3653741" y="5638800"/>
            <a:ext cx="1756459" cy="939590"/>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4" name="Picture 3"/>
          <p:cNvPicPr>
            <a:picLocks noChangeAspect="1" noChangeArrowheads="1"/>
          </p:cNvPicPr>
          <p:nvPr/>
        </p:nvPicPr>
        <p:blipFill>
          <a:blip r:embed="rId3" cstate="print">
            <a:grayscl/>
          </a:blip>
          <a:srcRect/>
          <a:stretch>
            <a:fillRect/>
          </a:stretch>
        </p:blipFill>
        <p:spPr bwMode="auto">
          <a:xfrm>
            <a:off x="-609600" y="3611562"/>
            <a:ext cx="10438781" cy="16462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381000" y="533400"/>
            <a:ext cx="8320216" cy="32766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pic>
        <p:nvPicPr>
          <p:cNvPr id="6" name="Picture 5"/>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835" b="94911" l="2875" r="45875"/>
                    </a14:imgEffect>
                  </a14:imgLayer>
                </a14:imgProps>
              </a:ext>
              <a:ext uri="{28A0092B-C50C-407E-A947-70E740481C1C}">
                <a14:useLocalDpi xmlns:a14="http://schemas.microsoft.com/office/drawing/2010/main" val="0"/>
              </a:ext>
            </a:extLst>
          </a:blip>
          <a:srcRect r="48992"/>
          <a:stretch/>
        </p:blipFill>
        <p:spPr>
          <a:xfrm>
            <a:off x="3653741" y="5675052"/>
            <a:ext cx="926479" cy="892277"/>
          </a:xfrm>
          <a:prstGeom prst="rect">
            <a:avLst/>
          </a:prstGeom>
        </p:spPr>
      </p:pic>
      <p:pic>
        <p:nvPicPr>
          <p:cNvPr id="7" name="Picture 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6906" b="86403" l="8308" r="91692"/>
                    </a14:imgEffect>
                  </a14:imgLayer>
                </a14:imgProps>
              </a:ext>
              <a:ext uri="{28A0092B-C50C-407E-A947-70E740481C1C}">
                <a14:useLocalDpi xmlns:a14="http://schemas.microsoft.com/office/drawing/2010/main" val="0"/>
              </a:ext>
            </a:extLst>
          </a:blip>
          <a:srcRect l="4963" b="10871"/>
          <a:stretch/>
        </p:blipFill>
        <p:spPr>
          <a:xfrm>
            <a:off x="4473191" y="5638800"/>
            <a:ext cx="937009" cy="939590"/>
          </a:xfrm>
          <a:prstGeom prst="rect">
            <a:avLst/>
          </a:prstGeom>
        </p:spPr>
      </p:pic>
    </p:spTree>
    <p:extLst>
      <p:ext uri="{BB962C8B-B14F-4D97-AF65-F5344CB8AC3E}">
        <p14:creationId xmlns:p14="http://schemas.microsoft.com/office/powerpoint/2010/main" val="32665922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219200"/>
            <a:ext cx="9144000" cy="2308324"/>
          </a:xfrm>
          <a:prstGeom prst="rect">
            <a:avLst/>
          </a:prstGeom>
          <a:solidFill>
            <a:schemeClr val="accent4">
              <a:lumMod val="50000"/>
              <a:alpha val="13000"/>
            </a:schemeClr>
          </a:solidFill>
        </p:spPr>
        <p:txBody>
          <a:bodyPr wrap="square">
            <a:spAutoFit/>
          </a:bodyPr>
          <a:lstStyle/>
          <a:p>
            <a:pPr algn="ctr" rtl="1" fontAlgn="auto">
              <a:spcBef>
                <a:spcPts val="0"/>
              </a:spcBef>
              <a:spcAft>
                <a:spcPts val="0"/>
              </a:spcAft>
              <a:defRPr/>
            </a:pPr>
            <a:r>
              <a:rPr lang="ar-SA" sz="7200" b="1" dirty="0" smtClean="0">
                <a:ln w="3175" cmpd="sng">
                  <a:no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Traditional Arabic" pitchFamily="2" charset="-78"/>
                <a:cs typeface="Traditional Arabic" pitchFamily="2" charset="-78"/>
              </a:rPr>
              <a:t>الحَمدُ للهِ، </a:t>
            </a:r>
            <a:r>
              <a:rPr lang="ar-SA" sz="7200" b="1" dirty="0">
                <a:ln w="3175" cmpd="sng">
                  <a:no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Traditional Arabic" pitchFamily="2" charset="-78"/>
                <a:cs typeface="Traditional Arabic" pitchFamily="2" charset="-78"/>
              </a:rPr>
              <a:t>الَّذِي أَكرَمَنَا بِالإِسلَامِ، وَأَعَزَّنَا بِهِ قُوَّةً وَّإِيمَانًا</a:t>
            </a:r>
          </a:p>
        </p:txBody>
      </p:sp>
      <p:sp>
        <p:nvSpPr>
          <p:cNvPr id="4" name="TextBox 3"/>
          <p:cNvSpPr txBox="1"/>
          <p:nvPr/>
        </p:nvSpPr>
        <p:spPr>
          <a:xfrm>
            <a:off x="0" y="3657600"/>
            <a:ext cx="9144000" cy="3170099"/>
          </a:xfrm>
          <a:prstGeom prst="rect">
            <a:avLst/>
          </a:prstGeom>
          <a:solidFill>
            <a:schemeClr val="bg2">
              <a:lumMod val="90000"/>
            </a:schemeClr>
          </a:solidFill>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4000" b="1" dirty="0" err="1"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a:t>
            </a:r>
            <a:r>
              <a:rPr lang="en-US" sz="4000" b="1" dirty="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 yang </a:t>
            </a:r>
            <a:r>
              <a:rPr lang="en-US" sz="4000" b="1" dirty="0" err="1"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telah</a:t>
            </a:r>
            <a:r>
              <a:rPr lang="en-US" sz="4000" b="1" dirty="0"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Memuliakan</a:t>
            </a:r>
            <a:r>
              <a:rPr lang="en-US" sz="4000" b="1" dirty="0"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kita</a:t>
            </a:r>
            <a:r>
              <a:rPr lang="en-US" sz="4000" b="1" dirty="0"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dengan</a:t>
            </a:r>
            <a:r>
              <a:rPr lang="en-US" sz="4000" b="1" dirty="0"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Islam, </a:t>
            </a:r>
            <a:r>
              <a:rPr lang="en-US" sz="4000" b="1" dirty="0" err="1"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4000" b="1" dirty="0"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mengangkat</a:t>
            </a:r>
            <a:r>
              <a:rPr lang="en-US" sz="4000" b="1" dirty="0"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kita</a:t>
            </a:r>
            <a:r>
              <a:rPr lang="en-US" sz="4000" b="1" dirty="0"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dengannya</a:t>
            </a:r>
            <a:r>
              <a:rPr lang="en-US" sz="4000" b="1" dirty="0"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teguh</a:t>
            </a:r>
            <a:r>
              <a:rPr lang="en-US" sz="4000" b="1" dirty="0"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dan</a:t>
            </a:r>
            <a:r>
              <a:rPr lang="en-US" sz="4000" b="1" dirty="0"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beriman</a:t>
            </a:r>
            <a:endParaRPr lang="en-US" sz="4000" b="1" dirty="0">
              <a:ln w="12700">
                <a:solidFill>
                  <a:sysClr val="windowText" lastClr="000000"/>
                </a:solidFill>
              </a:ln>
              <a:solidFill>
                <a:srgbClr val="FFC000"/>
              </a:solidFill>
              <a:effectLst>
                <a:glow rad="63500">
                  <a:schemeClr val="accent4">
                    <a:satMod val="175000"/>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838200" y="228600"/>
            <a:ext cx="7500990" cy="707886"/>
          </a:xfrm>
          <a:prstGeom prst="rect">
            <a:avLst/>
          </a:prstGeom>
        </p:spPr>
        <p:txBody>
          <a:bodyPr wrap="square">
            <a:spAutoFit/>
          </a:bodyPr>
          <a:lstStyle/>
          <a:p>
            <a:pPr algn="ctr" fontAlgn="auto">
              <a:spcBef>
                <a:spcPts val="0"/>
              </a:spcBef>
              <a:spcAft>
                <a:spcPts val="0"/>
              </a:spcAft>
              <a:defRPr/>
            </a:pPr>
            <a:r>
              <a:rPr lang="en-US" sz="4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4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4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
            </a:r>
            <a:r>
              <a:rPr lang="en-US" sz="4000"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epada</a:t>
            </a:r>
            <a:r>
              <a:rPr lang="en-US" sz="4000"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4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US" sz="4000"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SWT</a:t>
            </a:r>
            <a:endParaRPr lang="en-US" sz="4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9545387"/>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219200"/>
            <a:ext cx="9144000" cy="2123658"/>
          </a:xfrm>
          <a:prstGeom prst="rect">
            <a:avLst/>
          </a:prstGeom>
          <a:solidFill>
            <a:schemeClr val="accent4">
              <a:lumMod val="50000"/>
              <a:alpha val="26000"/>
            </a:schemeClr>
          </a:solidFill>
        </p:spPr>
        <p:txBody>
          <a:bodyPr wrap="square">
            <a:spAutoFit/>
          </a:bodyPr>
          <a:lstStyle/>
          <a:p>
            <a:pPr algn="ctr" rtl="1"/>
            <a:r>
              <a:rPr lang="ar-SA" sz="6600" b="1" dirty="0" smtClean="0">
                <a:ln w="3175" cmpd="sng">
                  <a:no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Traditional Arabic" pitchFamily="2" charset="-78"/>
                <a:cs typeface="Traditional Arabic" pitchFamily="2" charset="-78"/>
              </a:rPr>
              <a:t>وَأَشْهَدُ أَنْ لَّا إِلَهَ إِلَّا اللهُ وَحْدَهُ لاَ شَرِيْكَ لَهُ، وَأَشْهَدُ أَنَّ مُحَمّدًا عَبْدُهُ وَرَسُوْلُهُ</a:t>
            </a:r>
          </a:p>
        </p:txBody>
      </p:sp>
      <p:sp>
        <p:nvSpPr>
          <p:cNvPr id="4" name="Rectangle 3"/>
          <p:cNvSpPr/>
          <p:nvPr/>
        </p:nvSpPr>
        <p:spPr>
          <a:xfrm>
            <a:off x="743418" y="228600"/>
            <a:ext cx="7500990" cy="707886"/>
          </a:xfrm>
          <a:prstGeom prst="rect">
            <a:avLst/>
          </a:prstGeom>
        </p:spPr>
        <p:txBody>
          <a:bodyPr wrap="square">
            <a:spAutoFit/>
          </a:bodyPr>
          <a:lstStyle/>
          <a:p>
            <a:pPr algn="ctr" fontAlgn="auto">
              <a:spcBef>
                <a:spcPts val="0"/>
              </a:spcBef>
              <a:spcAft>
                <a:spcPts val="0"/>
              </a:spcAft>
              <a:defRPr/>
            </a:pP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4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TextBox 5"/>
          <p:cNvSpPr txBox="1"/>
          <p:nvPr/>
        </p:nvSpPr>
        <p:spPr>
          <a:xfrm>
            <a:off x="152400" y="3352800"/>
            <a:ext cx="8839200" cy="3416320"/>
          </a:xfrm>
          <a:prstGeom prst="rect">
            <a:avLst/>
          </a:prstGeom>
          <a:solidFill>
            <a:schemeClr val="bg2">
              <a:lumMod val="90000"/>
            </a:schemeClr>
          </a:solidFill>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bahawasanya</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600" b="1" dirty="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600" b="1" dirty="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selain</a:t>
            </a:r>
            <a:r>
              <a:rPr lang="en-US" sz="3600" b="1" dirty="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3600" b="1" dirty="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serta</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600" b="1" dirty="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SAW)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600" b="1" dirty="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utusan-Nya</a:t>
            </a:r>
            <a:endParaRPr lang="en-US" sz="3600" b="1" dirty="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565334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178510"/>
            <a:ext cx="9144000" cy="2862322"/>
          </a:xfrm>
          <a:prstGeom prst="rect">
            <a:avLst/>
          </a:prstGeom>
          <a:solidFill>
            <a:schemeClr val="accent4">
              <a:lumMod val="50000"/>
              <a:alpha val="27000"/>
            </a:schemeClr>
          </a:solidFill>
        </p:spPr>
        <p:txBody>
          <a:bodyPr wrap="square">
            <a:spAutoFit/>
          </a:bodyPr>
          <a:lstStyle/>
          <a:p>
            <a:pPr algn="ctr" rtl="1"/>
            <a:r>
              <a:rPr lang="ar-SA" sz="6000" b="1" dirty="0" smtClean="0">
                <a:ln w="3175" cmpd="sng">
                  <a:no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Traditional Arabic" pitchFamily="2" charset="-78"/>
                <a:cs typeface="Traditional Arabic" pitchFamily="2" charset="-78"/>
              </a:rPr>
              <a:t>اللَّهُمَّ صَلِّ وَسَلِّمْ</a:t>
            </a:r>
            <a:r>
              <a:rPr lang="en-US" sz="6000" b="1" dirty="0" smtClean="0">
                <a:ln w="3175" cmpd="sng">
                  <a:no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Traditional Arabic" pitchFamily="2" charset="-78"/>
                <a:cs typeface="Traditional Arabic" pitchFamily="2" charset="-78"/>
              </a:rPr>
              <a:t> </a:t>
            </a:r>
            <a:r>
              <a:rPr lang="ar-SA" sz="6000" b="1" dirty="0" smtClean="0">
                <a:ln w="3175" cmpd="sng">
                  <a:no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Traditional Arabic" pitchFamily="2" charset="-78"/>
                <a:cs typeface="Traditional Arabic" pitchFamily="2" charset="-78"/>
              </a:rPr>
              <a:t>عَلىَ نَبِيِّنَا وَقُدوَتِنَا مُحَمَّدٍ، وَعَلَى آلِهِ وَأَصحَابِهِ، الَّذِينَ كَانُوا لَهُ عَلَى الحَقِّ إِخوَانًا وَّأَعوَانًا</a:t>
            </a:r>
          </a:p>
        </p:txBody>
      </p:sp>
      <p:sp>
        <p:nvSpPr>
          <p:cNvPr id="6" name="TextBox 5"/>
          <p:cNvSpPr txBox="1"/>
          <p:nvPr/>
        </p:nvSpPr>
        <p:spPr>
          <a:xfrm>
            <a:off x="152400" y="3995678"/>
            <a:ext cx="8763000" cy="2862322"/>
          </a:xfrm>
          <a:prstGeom prst="rect">
            <a:avLst/>
          </a:prstGeom>
          <a:solidFill>
            <a:schemeClr val="bg2">
              <a:lumMod val="90000"/>
            </a:schemeClr>
          </a:solidFill>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30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0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a:t>
            </a:r>
            <a:r>
              <a:rPr lang="en-US" sz="3000" dirty="0" err="1">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000" dirty="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000" dirty="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0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000" dirty="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0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ikutan</a:t>
            </a:r>
            <a:r>
              <a:rPr lang="en-US" sz="30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0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0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Muhammad </a:t>
            </a:r>
            <a:r>
              <a:rPr lang="en-US" sz="30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 </a:t>
            </a:r>
            <a:r>
              <a:rPr lang="en-US" sz="30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0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000" dirty="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000" dirty="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30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0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mana </a:t>
            </a:r>
            <a:r>
              <a:rPr lang="en-US" sz="30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0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itu</a:t>
            </a:r>
            <a:r>
              <a:rPr lang="en-US" sz="30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pendokong</a:t>
            </a:r>
            <a:r>
              <a:rPr lang="en-US" sz="30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penolong</a:t>
            </a:r>
            <a:r>
              <a:rPr lang="en-US" sz="30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kebenaran</a:t>
            </a:r>
            <a:endParaRPr lang="en-US" sz="3000" dirty="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7" name="Rectangle 6"/>
          <p:cNvSpPr/>
          <p:nvPr/>
        </p:nvSpPr>
        <p:spPr>
          <a:xfrm>
            <a:off x="0" y="304800"/>
            <a:ext cx="9144000" cy="569387"/>
          </a:xfrm>
          <a:prstGeom prst="rect">
            <a:avLst/>
          </a:prstGeom>
        </p:spPr>
        <p:txBody>
          <a:bodyPr wrap="square">
            <a:spAutoFit/>
          </a:bodyPr>
          <a:lstStyle/>
          <a:p>
            <a:pPr algn="ctr" fontAlgn="auto">
              <a:spcBef>
                <a:spcPts val="0"/>
              </a:spcBef>
              <a:spcAft>
                <a:spcPts val="0"/>
              </a:spcAft>
              <a:defRPr/>
            </a:pPr>
            <a:r>
              <a:rPr lang="en-US" sz="31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1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1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1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1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1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1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1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a:t>
            </a:r>
            <a:r>
              <a:rPr lang="en-US" sz="31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endParaRPr lang="en-US" sz="31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44371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04810" y="228600"/>
            <a:ext cx="7500990" cy="707886"/>
          </a:xfrm>
          <a:prstGeom prst="rect">
            <a:avLst/>
          </a:prstGeom>
        </p:spPr>
        <p:txBody>
          <a:bodyPr wrap="square">
            <a:spAutoFit/>
          </a:bodyPr>
          <a:lstStyle/>
          <a:p>
            <a:pPr algn="ctr">
              <a:defRPr/>
            </a:pPr>
            <a:r>
              <a:rPr lang="en-US" sz="4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4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4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4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6796" y="1219200"/>
            <a:ext cx="9144000" cy="2308324"/>
          </a:xfrm>
          <a:prstGeom prst="rect">
            <a:avLst/>
          </a:prstGeom>
          <a:solidFill>
            <a:schemeClr val="accent4">
              <a:lumMod val="50000"/>
              <a:alpha val="22000"/>
            </a:schemeClr>
          </a:solidFill>
        </p:spPr>
        <p:txBody>
          <a:bodyPr wrap="square">
            <a:spAutoFit/>
          </a:bodyPr>
          <a:lstStyle/>
          <a:p>
            <a:pPr algn="ctr" rtl="1"/>
            <a:r>
              <a:rPr lang="ar-SA" sz="7200" b="1" dirty="0" smtClean="0">
                <a:ln w="3175" cmpd="sng">
                  <a:no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Traditional Arabic" pitchFamily="2" charset="-78"/>
                <a:cs typeface="Traditional Arabic" pitchFamily="2" charset="-78"/>
              </a:rPr>
              <a:t>اِتَّقُوا اللهَ الَّذِي خَلَقَكُم، وَاستَعِينُوا عَلَى طَاعَتِهِ بِمَا رَزَقَكُم</a:t>
            </a:r>
          </a:p>
        </p:txBody>
      </p:sp>
      <p:sp>
        <p:nvSpPr>
          <p:cNvPr id="6" name="TextBox 5"/>
          <p:cNvSpPr txBox="1"/>
          <p:nvPr/>
        </p:nvSpPr>
        <p:spPr>
          <a:xfrm>
            <a:off x="152400" y="3689390"/>
            <a:ext cx="8839200" cy="3016210"/>
          </a:xfrm>
          <a:prstGeom prst="rect">
            <a:avLst/>
          </a:prstGeom>
          <a:solidFill>
            <a:schemeClr val="bg2">
              <a:lumMod val="90000"/>
            </a:schemeClr>
          </a:solidFill>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800" b="1" dirty="0" err="1"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800" b="1" dirty="0"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800" b="1" dirty="0" err="1"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800" b="1" dirty="0"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yang </a:t>
            </a:r>
            <a:r>
              <a:rPr lang="en-US" sz="3800" b="1" dirty="0" err="1"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3800" b="1" dirty="0"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800" b="1" dirty="0" err="1"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Menciptakan</a:t>
            </a:r>
            <a:r>
              <a:rPr lang="en-US" sz="3800" b="1" dirty="0"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800" b="1" dirty="0" err="1"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3800" b="1" dirty="0"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800" b="1" dirty="0" err="1"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800" b="1" dirty="0"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800" b="1" dirty="0" err="1"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gunakanlah</a:t>
            </a:r>
            <a:r>
              <a:rPr lang="en-US" sz="3800" b="1" dirty="0"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800" b="1" dirty="0" err="1"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rezeki-rezeki</a:t>
            </a:r>
            <a:r>
              <a:rPr lang="en-US" sz="3800" b="1" dirty="0"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3800" b="1" dirty="0" err="1"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diberikan</a:t>
            </a:r>
            <a:r>
              <a:rPr lang="en-US" sz="3800" b="1" dirty="0"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800" b="1" dirty="0" err="1"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800" b="1" dirty="0"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800" b="1" dirty="0" err="1"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3800" b="1" dirty="0"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800" b="1" dirty="0" err="1"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US" sz="3800" b="1" dirty="0"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800" b="1" dirty="0" err="1"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jalan</a:t>
            </a:r>
            <a:r>
              <a:rPr lang="en-US" sz="3800" b="1" dirty="0"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800" b="1" dirty="0" err="1"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ketaatan</a:t>
            </a:r>
            <a:r>
              <a:rPr lang="en-US" sz="3800" b="1" dirty="0"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800" b="1" dirty="0" err="1"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800" b="1" dirty="0"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a:t>
            </a:r>
            <a:endParaRPr lang="en-US" sz="3800" b="1" dirty="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459219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5143500"/>
          </a:xfrm>
          <a:prstGeom prst="rect">
            <a:avLst/>
          </a:prstGeom>
        </p:spPr>
      </p:pic>
      <p:sp>
        <p:nvSpPr>
          <p:cNvPr id="6" name="TextBox 5"/>
          <p:cNvSpPr txBox="1"/>
          <p:nvPr/>
        </p:nvSpPr>
        <p:spPr>
          <a:xfrm>
            <a:off x="5724128" y="3886200"/>
            <a:ext cx="3384260" cy="400110"/>
          </a:xfrm>
          <a:prstGeom prst="rect">
            <a:avLst/>
          </a:prstGeom>
          <a:noFill/>
        </p:spPr>
        <p:txBody>
          <a:bodyPr wrap="none">
            <a:spAutoFit/>
          </a:bodyPr>
          <a:lstStyle/>
          <a:p>
            <a:pPr algn="ctr">
              <a:defRPr/>
            </a:pPr>
            <a:r>
              <a:rPr lang="en-US" sz="2000" i="1" kern="0" dirty="0">
                <a:ln>
                  <a:solidFill>
                    <a:srgbClr val="FFFF00"/>
                  </a:solidFill>
                </a:ln>
                <a:solidFill>
                  <a:schemeClr val="bg1"/>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chemeClr val="bg1"/>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chemeClr val="bg1"/>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chemeClr val="bg1"/>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chemeClr val="bg1"/>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chemeClr val="bg1"/>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chemeClr val="bg1"/>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0" y="4340186"/>
            <a:ext cx="9144000" cy="2492990"/>
          </a:xfrm>
          <a:prstGeom prst="rect">
            <a:avLst/>
          </a:prstGeom>
          <a:solidFill>
            <a:srgbClr val="4A9A0E"/>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defRPr/>
            </a:pP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A</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llah </a:t>
            </a:r>
            <a:r>
              <a:rPr lang="en-US" sz="26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T</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aala</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dan</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para </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-Nya </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N</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abi</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(Muhammad S.A.W.).</a:t>
            </a:r>
            <a:r>
              <a:rPr lang="en-US" sz="26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orang-orang yang </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6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k</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e</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serta</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salam</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sejahtera</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600" b="1" dirty="0" err="1"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600" b="1" dirty="0" smtClean="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rPr>
              <a:t>”</a:t>
            </a:r>
            <a:endParaRPr lang="en-US" sz="2600" b="1" dirty="0">
              <a:ln>
                <a:solidFill>
                  <a:prstClr val="black"/>
                </a:solidFill>
              </a:ln>
              <a:solidFill>
                <a:srgbClr val="FFFF99"/>
              </a:solidFill>
              <a:effectLst>
                <a:glow rad="101600">
                  <a:prstClr val="black">
                    <a:alpha val="60000"/>
                  </a:prstClr>
                </a:glow>
                <a:outerShdw blurRad="38100" dist="38100" dir="2700000" algn="tl">
                  <a:srgbClr val="000000"/>
                </a:outerShdw>
              </a:effectLst>
              <a:latin typeface="Arial Black" pitchFamily="34" charset="0"/>
              <a:cs typeface="Arial" charset="0"/>
            </a:endParaRP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7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atas</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junjungan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mulia</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a:t>
            </a:r>
            <a:endPar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16441698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5094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88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52400" y="4288810"/>
            <a:ext cx="8861006" cy="2492990"/>
          </a:xfrm>
          <a:prstGeom prst="rect">
            <a:avLst/>
          </a:prstGeom>
          <a:gradFill>
            <a:gsLst>
              <a:gs pos="0">
                <a:schemeClr val="dk1">
                  <a:tint val="50000"/>
                  <a:satMod val="300000"/>
                </a:schemeClr>
              </a:gs>
              <a:gs pos="28000">
                <a:schemeClr val="dk1">
                  <a:tint val="37000"/>
                  <a:satMod val="300000"/>
                  <a:alpha val="0"/>
                </a:schemeClr>
              </a:gs>
              <a:gs pos="100000">
                <a:schemeClr val="bg1">
                  <a:alpha val="48000"/>
                </a:schemeClr>
              </a:gs>
            </a:gsLst>
          </a:gradFill>
          <a:ln>
            <a:noFill/>
          </a:ln>
          <a:effectLst/>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Ya</a:t>
            </a:r>
            <a:r>
              <a:rPr kumimoji="0" lang="en-GB" sz="2600" b="1"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Allah, </a:t>
            </a:r>
            <a:r>
              <a:rPr lang="en-GB"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a:t>
            </a:r>
            <a:r>
              <a:rPr kumimoji="0" lang="en-GB" sz="2600" b="1" i="0" u="none" strike="noStrike" kern="1200" cap="none" spc="0" normalizeH="0" baseline="0" noProof="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mpunkanlah</a:t>
            </a:r>
            <a:r>
              <a:rPr kumimoji="0" lang="en-GB" sz="2600" b="1" i="0" u="none" strike="noStrike" kern="1200" cap="none" spc="0" normalizeH="0" baseline="0" noProof="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lang="en-GB"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t>
            </a:r>
            <a:r>
              <a:rPr kumimoji="0" lang="en-GB" sz="2600" b="1" i="0" u="none" strike="noStrike" kern="1200" cap="none" spc="0" normalizeH="0" baseline="0" noProof="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osa</a:t>
            </a:r>
            <a:r>
              <a:rPr kumimoji="0" lang="en-GB" sz="2600" b="1" i="0" u="none" strike="noStrike" kern="1200" cap="none" spc="0" normalizeH="0" baseline="0" noProof="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lang="en-GB"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kumimoji="0" lang="en-GB" sz="2600" b="1" i="0" u="none" strike="noStrike" kern="1200" cap="none" spc="0" normalizeH="0" baseline="0" noProof="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olongan</a:t>
            </a:r>
            <a:r>
              <a:rPr kumimoji="0" lang="ar-SA" sz="2600" b="1" i="0" u="none" strike="noStrike" kern="1200" cap="none" spc="0" normalizeH="0" baseline="0" noProof="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panose="020B0604020202020204" pitchFamily="34" charset="0"/>
              </a:rPr>
              <a:t> </a:t>
            </a:r>
            <a:r>
              <a:rPr lang="en-GB" sz="2600" b="1" noProof="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
            </a:r>
            <a:r>
              <a:rPr kumimoji="0" lang="en-GB" sz="2600" b="1" i="0" u="none" strike="noStrike" kern="1200" cap="none" spc="0" normalizeH="0" baseline="0" noProof="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uslimin</a:t>
            </a:r>
            <a:r>
              <a:rPr kumimoji="0" lang="en-GB" sz="2600" b="1" i="0" u="none" strike="noStrike" kern="1200" cap="none" spc="0" normalizeH="0" baseline="0" noProof="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kumimoji="0" lang="en-GB" sz="2600" b="1" i="0" u="none" strike="noStrike" kern="1200" cap="none" spc="0" normalizeH="0" baseline="0" noProof="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dan</a:t>
            </a:r>
            <a:r>
              <a:rPr kumimoji="0" lang="en-GB" sz="2600" b="1" i="0" u="none" strike="noStrike" kern="1200" cap="none" spc="0" normalizeH="0" baseline="0" noProof="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kumimoji="0" lang="en-GB" sz="2600" b="1" i="0" u="none" strike="noStrike" kern="1200" cap="none" spc="0" normalizeH="0" baseline="0" noProof="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Muslimat</a:t>
            </a:r>
            <a:r>
              <a:rPr kumimoji="0" lang="en-US" sz="2600" b="1"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a:t>
            </a:r>
            <a:r>
              <a:rPr kumimoji="0" lang="en-GB" sz="2600" b="1"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kumimoji="0" lang="en-GB" sz="2600" b="1" i="0" u="none" strike="noStrike" kern="1200" cap="none" spc="0" normalizeH="0" baseline="0" noProof="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Mukminin</a:t>
            </a:r>
            <a:r>
              <a:rPr kumimoji="0" lang="en-GB" sz="2600" b="1" i="0" u="none" strike="noStrike" kern="1200" cap="none" spc="0" normalizeH="0" baseline="0" noProof="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lang="en-GB"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t>
            </a:r>
            <a:r>
              <a:rPr kumimoji="0" lang="en-GB" sz="2600" b="1" i="0" u="none" strike="noStrike" kern="1200" cap="none" spc="0" normalizeH="0" baseline="0" noProof="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an </a:t>
            </a:r>
            <a:r>
              <a:rPr kumimoji="0" lang="en-US" sz="2600" b="1" i="0" u="none" strike="noStrike" kern="1200" cap="none" spc="0" normalizeH="0" baseline="0" noProof="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Mukminat</a:t>
            </a:r>
            <a:r>
              <a:rPr kumimoji="0" lang="en-US" sz="2600" b="1"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a:t>
            </a:r>
            <a:r>
              <a:rPr kumimoji="0" lang="en-GB" sz="2600" b="1"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kumimoji="0" lang="en-GB" sz="2600" b="1" i="0" u="none" strike="noStrike" kern="1200" cap="none" spc="0" normalizeH="0" baseline="0" noProof="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sama</a:t>
            </a:r>
            <a:r>
              <a:rPr kumimoji="0" lang="en-GB" sz="2600" b="1" i="0" u="none" strike="noStrike" kern="1200" cap="none" spc="0" normalizeH="0" baseline="0" noProof="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kumimoji="0" lang="en-GB" sz="2600" b="1" i="0" u="none" strike="noStrike" kern="1200" cap="none" spc="0" normalizeH="0" baseline="0" noProof="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ada</a:t>
            </a:r>
            <a:r>
              <a:rPr kumimoji="0" lang="en-GB" sz="2600" b="1" i="0" u="none" strike="noStrike" kern="1200" cap="none" spc="0" normalizeH="0" baseline="0" noProof="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yang </a:t>
            </a:r>
            <a:r>
              <a:rPr kumimoji="0" lang="en-GB" sz="2600" b="1" i="0" u="none" strike="noStrike" kern="1200" cap="none" spc="0" normalizeH="0" baseline="0" noProof="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masih</a:t>
            </a:r>
            <a:r>
              <a:rPr kumimoji="0" lang="en-GB" sz="2600" b="1"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kumimoji="0" lang="en-GB" sz="2600" b="1" i="0" u="none" strike="noStrike" kern="1200" cap="none" spc="0" normalizeH="0" baseline="0" noProof="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hidup</a:t>
            </a:r>
            <a:r>
              <a:rPr kumimoji="0" lang="en-GB" sz="2600" b="1"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kumimoji="0" lang="en-GB" sz="2600" b="1" i="0" u="none" strike="noStrike" kern="1200" cap="none" spc="0" normalizeH="0" baseline="0" noProof="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atau</a:t>
            </a:r>
            <a:r>
              <a:rPr kumimoji="0" lang="en-GB" sz="2600" b="1"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yang </a:t>
            </a:r>
            <a:r>
              <a:rPr kumimoji="0" lang="en-GB" sz="2600" b="1" i="0" u="none" strike="noStrike" kern="1200" cap="none" spc="0" normalizeH="0" baseline="0" noProof="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telah</a:t>
            </a:r>
            <a:r>
              <a:rPr kumimoji="0" lang="en-GB" sz="2600" b="1"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kumimoji="0" lang="en-GB" sz="2600" b="1" i="0" u="none" strike="noStrike" kern="1200" cap="none" spc="0" normalizeH="0" baseline="0" noProof="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meninggal</a:t>
            </a:r>
            <a:r>
              <a:rPr kumimoji="0" lang="en-GB" sz="2600" b="1" i="0" u="none" strike="noStrike" kern="1200" cap="none" spc="0" normalizeH="0" noProof="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kumimoji="0" lang="en-GB" sz="2600" b="1" i="0" u="none" strike="noStrike" kern="1200" cap="none" spc="0" normalizeH="0" noProof="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dunia</a:t>
            </a:r>
            <a:r>
              <a:rPr kumimoji="0" lang="en-GB" sz="2600" b="1" i="0" u="none" strike="noStrike" kern="1200" cap="none" spc="0" normalizeH="0" baseline="0" noProof="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kumimoji="0" lang="en-GB" sz="2600" b="1" i="0" u="none" strike="noStrike" kern="1200" cap="none" spc="0" normalizeH="0" baseline="0" noProof="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Sesungguhnya</a:t>
            </a:r>
            <a:r>
              <a:rPr kumimoji="0" lang="en-GB" sz="2600" b="1"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En</a:t>
            </a:r>
            <a:r>
              <a:rPr kumimoji="0" lang="en-US" sz="2600" b="1"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g</a:t>
            </a:r>
            <a:r>
              <a:rPr kumimoji="0" lang="en-GB" sz="2600" b="1" i="0" u="none" strike="noStrike" kern="1200" cap="none" spc="0" normalizeH="0" baseline="0" noProof="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kau</a:t>
            </a:r>
            <a:r>
              <a:rPr kumimoji="0" lang="en-GB" sz="2600" b="1"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kumimoji="0" lang="en-GB" sz="2600" b="1" i="0" u="none" strike="noStrike" kern="1200" cap="none" spc="0" normalizeH="0" baseline="0" noProof="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Maha</a:t>
            </a:r>
            <a:r>
              <a:rPr kumimoji="0" lang="en-GB" sz="2600" b="1"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kumimoji="0" lang="en-GB" sz="2600" b="1" i="0" u="none" strike="noStrike" kern="1200" cap="none" spc="0" normalizeH="0" baseline="0" noProof="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Mendengar</a:t>
            </a:r>
            <a:r>
              <a:rPr kumimoji="0" lang="en-GB" sz="2600" b="1"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kumimoji="0" lang="en-GB" sz="2600" b="1" i="0" u="none" strike="noStrike" kern="1200" cap="none" spc="0" normalizeH="0" baseline="0" noProof="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dan</a:t>
            </a:r>
            <a:r>
              <a:rPr kumimoji="0" lang="en-GB" sz="2600" b="1"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kumimoji="0" lang="en-GB" sz="2600" b="1" i="0" u="none" strike="noStrike" kern="1200" cap="none" spc="0" normalizeH="0" baseline="0" noProof="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Maha</a:t>
            </a:r>
            <a:r>
              <a:rPr kumimoji="0" lang="en-GB" sz="2600" b="1"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kumimoji="0" lang="en-GB" sz="2600" b="1" i="0" u="none" strike="noStrike" kern="1200" cap="none" spc="0" normalizeH="0" baseline="0" noProof="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Memakbulkan</a:t>
            </a:r>
            <a:r>
              <a:rPr kumimoji="0" lang="en-GB" sz="2600" b="1"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kumimoji="0" lang="en-GB" sz="2600" b="1" i="0" u="none" strike="noStrike" kern="1200" cap="none" spc="0" normalizeH="0" baseline="0" noProof="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segala</a:t>
            </a:r>
            <a:r>
              <a:rPr kumimoji="0" lang="en-GB" sz="2600" b="1"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kumimoji="0" lang="en-GB" sz="2600" b="1" i="0" u="none" strike="noStrike" kern="1200" cap="none" spc="0" normalizeH="0" baseline="0" noProof="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permintaan</a:t>
            </a:r>
            <a:endParaRPr kumimoji="0" lang="en-GB" sz="2600" b="1"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endParaRPr>
          </a:p>
        </p:txBody>
      </p:sp>
      <p:sp>
        <p:nvSpPr>
          <p:cNvPr id="6" name="Rectangle 5"/>
          <p:cNvSpPr/>
          <p:nvPr/>
        </p:nvSpPr>
        <p:spPr>
          <a:xfrm>
            <a:off x="297426" y="1143000"/>
            <a:ext cx="8532813" cy="2769989"/>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8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اللَّهُمَّ </a:t>
            </a:r>
            <a:r>
              <a:rPr kumimoji="0" lang="ar-EG" sz="58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اغفِر </a:t>
            </a:r>
            <a:r>
              <a:rPr kumimoji="0" lang="ar-SA" sz="58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لِ</a:t>
            </a:r>
            <a:r>
              <a:rPr kumimoji="0" lang="ar-EG" sz="58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لمُؤمِنِينَ وَالمُؤمِنَاتِ</a:t>
            </a:r>
            <a:r>
              <a:rPr kumimoji="0" lang="ar-SA" sz="58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 وَا</a:t>
            </a:r>
            <a:r>
              <a:rPr kumimoji="0" lang="ar-EG" sz="58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لمُسلِمِينَ</a:t>
            </a:r>
            <a:r>
              <a:rPr kumimoji="0" lang="ar-SA" sz="58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 </a:t>
            </a:r>
            <a:r>
              <a:rPr kumimoji="0" lang="ar-EG" sz="58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وَالمُسلِمَاتِ، الأَحيَاءِ مِنهُم وَالأَموَات</a:t>
            </a:r>
            <a:r>
              <a:rPr kumimoji="0" lang="ar-SA" sz="58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a:t>
            </a:r>
            <a:r>
              <a:rPr kumimoji="0" lang="ar-EG" sz="5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panose="020B0604020202020204" pitchFamily="34" charset="0"/>
              </a:rPr>
              <a:t> </a:t>
            </a:r>
            <a:endParaRPr kumimoji="0" lang="ar-SA" sz="5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8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إِنَّكَ </a:t>
            </a:r>
            <a:r>
              <a:rPr kumimoji="0" lang="ar-EG" sz="58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سَمِيعٌ قَرِيبٌ م</a:t>
            </a:r>
            <a:r>
              <a:rPr kumimoji="0" lang="ar-SA" sz="58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a:t>
            </a:r>
            <a:r>
              <a:rPr kumimoji="0" lang="ar-EG" sz="58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ُجِيبُ الدَّعَوَات</a:t>
            </a:r>
            <a:r>
              <a:rPr kumimoji="0" lang="ar-SA" sz="58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a:t>
            </a:r>
            <a:endParaRPr kumimoji="0" lang="en-US" sz="58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endParaRPr>
          </a:p>
        </p:txBody>
      </p:sp>
      <p:sp>
        <p:nvSpPr>
          <p:cNvPr id="3" name="Rectangle 2"/>
          <p:cNvSpPr/>
          <p:nvPr/>
        </p:nvSpPr>
        <p:spPr>
          <a:xfrm>
            <a:off x="3521719" y="17658"/>
            <a:ext cx="2084225"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DOA</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7041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3521719" y="111204"/>
            <a:ext cx="2084225"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DOA</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33328" y="1382554"/>
            <a:ext cx="8861006" cy="5170646"/>
          </a:xfrm>
          <a:prstGeom prst="rect">
            <a:avLst/>
          </a:prstGeom>
          <a:gradFill>
            <a:gsLst>
              <a:gs pos="0">
                <a:schemeClr val="dk1">
                  <a:tint val="50000"/>
                  <a:satMod val="300000"/>
                </a:schemeClr>
              </a:gs>
              <a:gs pos="28000">
                <a:schemeClr val="dk1">
                  <a:tint val="37000"/>
                  <a:satMod val="300000"/>
                  <a:alpha val="0"/>
                </a:schemeClr>
              </a:gs>
              <a:gs pos="100000">
                <a:schemeClr val="bg1">
                  <a:alpha val="48000"/>
                </a:schemeClr>
              </a:gs>
            </a:gsLst>
          </a:gra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a:t>
            </a:r>
            <a:r>
              <a:rPr kumimoji="0" lang="en-GB" sz="3000" b="1" i="0" u="none" strike="noStrike" kern="1200" cap="none" spc="0" normalizeH="0" baseline="0" noProof="0"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Ya</a:t>
            </a:r>
            <a:r>
              <a:rPr kumimoji="0" lang="en-GB" sz="3000" b="1" i="0" u="none" strike="noStrike" kern="1200" cap="none" spc="0" normalizeH="0" baseline="0" noProof="0"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kumimoji="0" lang="en-GB" sz="3000" b="1"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Allah,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hamba</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hamba</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 yang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taat</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melaksanakan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kewajipan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solat</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menunaikan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zakat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melalui</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Majlis</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Agama Islam Dan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Adat</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Melayu</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Terengganu (MAIDAM)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kurniakanlah</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rahmat</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pembayar-pembayar</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zakat.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usaha</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MAIDAM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dalam</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mengagihkan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zakat di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negeri</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Terengganu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satu</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langkah</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berkesan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melepaskan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asnaf</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belenggu</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3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kemiskinan</a:t>
            </a:r>
            <a:r>
              <a:rPr lang="en-US" sz="3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kumimoji="0" lang="en-GB" sz="3000" b="1"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1706315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219200"/>
            <a:ext cx="9144000" cy="2123658"/>
          </a:xfrm>
          <a:prstGeom prst="rect">
            <a:avLst/>
          </a:prstGeom>
          <a:solidFill>
            <a:schemeClr val="accent4">
              <a:lumMod val="50000"/>
              <a:alpha val="26000"/>
            </a:schemeClr>
          </a:solidFill>
        </p:spPr>
        <p:txBody>
          <a:bodyPr wrap="square">
            <a:spAutoFit/>
          </a:bodyPr>
          <a:lstStyle/>
          <a:p>
            <a:pPr algn="ctr" rtl="1"/>
            <a:r>
              <a:rPr lang="ar-SA" sz="6600" b="1" dirty="0" smtClean="0">
                <a:ln w="3175" cmpd="sng">
                  <a:no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Traditional Arabic" pitchFamily="2" charset="-78"/>
                <a:cs typeface="Traditional Arabic" pitchFamily="2" charset="-78"/>
              </a:rPr>
              <a:t>وَأَشْهَدُ أَنْ لَّا إِلَهَ إِلَّا اللهُ وَحْدَهُ لاَ شَرِيْكَ لَهُ، وَأَشْهَدُ أَنَّ مُحَمّدًا عَبْدُهُ وَرَسُوْلُهُ</a:t>
            </a:r>
          </a:p>
        </p:txBody>
      </p:sp>
      <p:sp>
        <p:nvSpPr>
          <p:cNvPr id="4" name="Rectangle 3"/>
          <p:cNvSpPr/>
          <p:nvPr/>
        </p:nvSpPr>
        <p:spPr>
          <a:xfrm>
            <a:off x="743418" y="228600"/>
            <a:ext cx="7500990" cy="707886"/>
          </a:xfrm>
          <a:prstGeom prst="rect">
            <a:avLst/>
          </a:prstGeom>
        </p:spPr>
        <p:txBody>
          <a:bodyPr wrap="square">
            <a:spAutoFit/>
          </a:bodyPr>
          <a:lstStyle/>
          <a:p>
            <a:pPr algn="ctr" fontAlgn="auto">
              <a:spcBef>
                <a:spcPts val="0"/>
              </a:spcBef>
              <a:spcAft>
                <a:spcPts val="0"/>
              </a:spcAft>
              <a:defRPr/>
            </a:pP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4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TextBox 5"/>
          <p:cNvSpPr txBox="1"/>
          <p:nvPr/>
        </p:nvSpPr>
        <p:spPr>
          <a:xfrm>
            <a:off x="152400" y="3352800"/>
            <a:ext cx="8839200" cy="3416320"/>
          </a:xfrm>
          <a:prstGeom prst="rect">
            <a:avLst/>
          </a:prstGeom>
          <a:solidFill>
            <a:schemeClr val="bg2">
              <a:lumMod val="90000"/>
            </a:schemeClr>
          </a:solidFill>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bahawasanya</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600" b="1" dirty="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600" b="1" dirty="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selain</a:t>
            </a:r>
            <a:r>
              <a:rPr lang="en-US" sz="3600" b="1" dirty="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3600" b="1" dirty="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serta</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600" b="1" dirty="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SAW)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600" b="1" dirty="0"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600" b="1" dirty="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utusan-Nya</a:t>
            </a:r>
            <a:endParaRPr lang="en-US" sz="3600" b="1" dirty="0">
              <a:ln w="6350">
                <a:solidFill>
                  <a:schemeClr val="tx1"/>
                </a:solidFill>
                <a:prstDash val="solid"/>
              </a:ln>
              <a:solidFill>
                <a:srgbClr val="FFC000"/>
              </a:solidFill>
              <a:effectLst>
                <a:glow rad="63500">
                  <a:schemeClr val="accent4">
                    <a:satMod val="175000"/>
                    <a:alpha val="4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5911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521719" y="111204"/>
            <a:ext cx="2084225"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DOA</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953000"/>
            <a:ext cx="1988956" cy="1752600"/>
          </a:xfrm>
          <a:prstGeom prst="ellipse">
            <a:avLst/>
          </a:prstGeom>
          <a:ln w="2222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133328" y="1694795"/>
            <a:ext cx="8861006" cy="4401205"/>
          </a:xfrm>
          <a:prstGeom prst="rect">
            <a:avLst/>
          </a:prstGeom>
          <a:gradFill>
            <a:gsLst>
              <a:gs pos="0">
                <a:schemeClr val="dk1">
                  <a:tint val="50000"/>
                  <a:satMod val="300000"/>
                </a:schemeClr>
              </a:gs>
              <a:gs pos="28000">
                <a:schemeClr val="dk1">
                  <a:tint val="37000"/>
                  <a:satMod val="300000"/>
                  <a:alpha val="0"/>
                </a:schemeClr>
              </a:gs>
              <a:gs pos="100000">
                <a:schemeClr val="bg1">
                  <a:alpha val="48000"/>
                </a:schemeClr>
              </a:gs>
            </a:gsLst>
          </a:gra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a:t>
            </a:r>
            <a:r>
              <a:rPr kumimoji="0" lang="en-GB" sz="4000" b="1" i="0" u="none" strike="noStrike" kern="1200" cap="none" spc="0" normalizeH="0" baseline="0" noProof="0"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Ya</a:t>
            </a:r>
            <a:r>
              <a:rPr kumimoji="0" lang="en-GB" sz="4000" b="1" i="0" u="none" strike="noStrike" kern="1200" cap="none" spc="0" normalizeH="0" baseline="0" noProof="0"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 </a:t>
            </a:r>
            <a:r>
              <a:rPr kumimoji="0" lang="en-GB" sz="4000" b="1"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rPr>
              <a:t>Allah, </a:t>
            </a:r>
            <a:r>
              <a:rPr lang="en-US" sz="4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kurniakanlah</a:t>
            </a:r>
            <a:r>
              <a:rPr lang="en-US" sz="4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juga </a:t>
            </a:r>
            <a:r>
              <a:rPr lang="en-US" sz="4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US" sz="4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US" sz="4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kesejahteraan</a:t>
            </a:r>
            <a:r>
              <a:rPr lang="en-US" sz="4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4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keamanan</a:t>
            </a:r>
            <a:r>
              <a:rPr lang="en-US" sz="4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4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keselamatan</a:t>
            </a:r>
            <a:r>
              <a:rPr lang="en-US" sz="4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4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US" sz="4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4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perlindungan</a:t>
            </a:r>
            <a:r>
              <a:rPr lang="en-US" sz="4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4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US" sz="4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4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maksiat</a:t>
            </a:r>
            <a:r>
              <a:rPr lang="en-US" sz="4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4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bala</a:t>
            </a:r>
            <a:r>
              <a:rPr lang="en-US" sz="4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4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bencana</a:t>
            </a:r>
            <a:r>
              <a:rPr lang="en-US" sz="4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4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US" sz="4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4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wabak</a:t>
            </a:r>
            <a:r>
              <a:rPr lang="en-US" sz="4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4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penyakit</a:t>
            </a:r>
            <a:r>
              <a:rPr lang="en-US" sz="4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4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berbahaya</a:t>
            </a:r>
            <a:r>
              <a:rPr lang="en-US" sz="4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US" sz="40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khususnya</a:t>
            </a:r>
            <a:r>
              <a:rPr lang="en-US" sz="40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COVID-19”</a:t>
            </a:r>
            <a:endParaRPr kumimoji="0" lang="en-GB" sz="4000" b="1" i="0" u="none" strike="noStrike" kern="1200" cap="none" spc="0" normalizeH="0" baseline="0" noProof="0"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uLnTx/>
              <a:uFillTx/>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1855169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79388" y="1143000"/>
            <a:ext cx="8785225" cy="5632311"/>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rPr>
              <a:t>اللَّهُمَّ </a:t>
            </a: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rPr>
              <a:t>ادفَع</a:t>
            </a:r>
            <a:r>
              <a:rPr kumimoji="0" lang="ar-SA"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rPr>
              <a:t>ْ</a:t>
            </a: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rPr>
              <a:t> </a:t>
            </a:r>
            <a:r>
              <a:rPr kumimoji="0" lang="ar-EG" sz="60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rPr>
              <a:t>عَنَّا </a:t>
            </a: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rPr>
              <a:t>البَلَاءَ وَالوَبَاءَ وَالفَحشَاءَ </a:t>
            </a:r>
            <a:r>
              <a:rPr kumimoji="0" lang="ar-EG" sz="60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rPr>
              <a:t>مَا لَا </a:t>
            </a: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rPr>
              <a:t>يَصرِفُهُ غَيرُكَ</a:t>
            </a:r>
            <a:r>
              <a:rPr kumimoji="0" lang="ar-EG" sz="60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rPr>
              <a:t>. </a:t>
            </a:r>
            <a:endParaRPr kumimoji="0" lang="en-US"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rPr>
              <a:t>اللَّهُمَّ </a:t>
            </a:r>
            <a:r>
              <a:rPr kumimoji="0" lang="ar-EG" sz="60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rPr>
              <a:t>إِنَّا نَعُوذُ بِكَ مِنَ </a:t>
            </a: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rPr>
              <a:t>البَرَصِ وَالجُنُونِ وَالجُذَامِ وَ</a:t>
            </a:r>
            <a:r>
              <a:rPr kumimoji="0" lang="ar-SA"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rPr>
              <a:t>مِن </a:t>
            </a: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rPr>
              <a:t>سَيِّئِ الأَسقَامِ</a:t>
            </a:r>
            <a:r>
              <a:rPr lang="ar-SA" sz="6000" b="1" dirty="0">
                <a:solidFill>
                  <a:srgbClr val="FFFF00"/>
                </a:solidFill>
                <a:effectLst>
                  <a:glow rad="101600">
                    <a:prstClr val="black">
                      <a:alpha val="60000"/>
                    </a:prstClr>
                  </a:glow>
                  <a:outerShdw blurRad="38100" dist="38100" dir="2700000" algn="tl">
                    <a:srgbClr val="000000">
                      <a:alpha val="43137"/>
                    </a:srgbClr>
                  </a:outerShdw>
                </a:effectLst>
                <a:latin typeface="Calibri"/>
                <a:cs typeface="Traditional Arabic" pitchFamily="2" charset="-78"/>
              </a:rPr>
              <a:t>.</a:t>
            </a:r>
            <a:endParaRPr kumimoji="0" lang="ar-SA"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rPr>
              <a:t>اللَّهُمَّ اشفِ مَرضَانَا وَارحَم م</a:t>
            </a:r>
            <a:r>
              <a:rPr kumimoji="0" lang="ar-SA"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rPr>
              <a:t>َّ</a:t>
            </a: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rPr>
              <a:t>وتَانَا وَال</a:t>
            </a:r>
            <a:r>
              <a:rPr kumimoji="0" lang="ar-SA"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rPr>
              <a:t>ْ</a:t>
            </a: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rPr>
              <a:t>طُف </a:t>
            </a:r>
            <a:r>
              <a:rPr kumimoji="0" lang="ar-EG" sz="60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rPr>
              <a:t>بِنَا فِيمَا نَزَلَ بِنَا</a:t>
            </a:r>
            <a:r>
              <a:rPr kumimoji="0" lang="ar-EG" sz="60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rPr>
              <a:t>.</a:t>
            </a:r>
            <a:endParaRPr kumimoji="0" lang="ar-EG" sz="60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cs typeface="Traditional Arabic" pitchFamily="2" charset="-78"/>
            </a:endParaRPr>
          </a:p>
        </p:txBody>
      </p:sp>
      <p:sp>
        <p:nvSpPr>
          <p:cNvPr id="7" name="Rectangle 6"/>
          <p:cNvSpPr/>
          <p:nvPr/>
        </p:nvSpPr>
        <p:spPr>
          <a:xfrm>
            <a:off x="3521719" y="17658"/>
            <a:ext cx="2084225"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DOA</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344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25878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5248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Box 60"/>
          <p:cNvSpPr txBox="1">
            <a:spLocks noChangeArrowheads="1"/>
          </p:cNvSpPr>
          <p:nvPr/>
        </p:nvSpPr>
        <p:spPr bwMode="auto">
          <a:xfrm>
            <a:off x="228602" y="1041023"/>
            <a:ext cx="8735886" cy="5816977"/>
          </a:xfrm>
          <a:prstGeom prst="rect">
            <a:avLst/>
          </a:prstGeom>
          <a:gradFill>
            <a:gsLst>
              <a:gs pos="46000">
                <a:srgbClr val="F4F0FA">
                  <a:alpha val="5882"/>
                </a:srgbClr>
              </a:gs>
              <a:gs pos="100000">
                <a:schemeClr val="bg1"/>
              </a:gs>
              <a:gs pos="0">
                <a:srgbClr val="CEBAEC"/>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رَبَّنَا </a:t>
            </a: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آتِنَا فِي </a:t>
            </a:r>
            <a:r>
              <a:rPr kumimoji="0" lang="ar-EG"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الدُّنيَا </a:t>
            </a: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حَسَنَةً </a:t>
            </a:r>
            <a:r>
              <a:rPr kumimoji="0" lang="ar-EG"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و</a:t>
            </a:r>
            <a:r>
              <a:rPr kumimoji="0" lang="ar-SA"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a:t>
            </a:r>
            <a:r>
              <a:rPr kumimoji="0" lang="ar-EG"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َفِي </a:t>
            </a: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الآخِرَةِ حَسَنَةً </a:t>
            </a:r>
            <a:r>
              <a:rPr kumimoji="0" lang="ar-EG"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و</a:t>
            </a:r>
            <a:r>
              <a:rPr kumimoji="0" lang="ar-SA"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a:t>
            </a:r>
            <a:r>
              <a:rPr kumimoji="0" lang="ar-EG"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َقِنَا </a:t>
            </a: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عَذَابَ النَّارِ. وَصَلَّى اللهُ </a:t>
            </a:r>
            <a:r>
              <a:rPr kumimoji="0" lang="ar-EG"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عَل</a:t>
            </a:r>
            <a:r>
              <a:rPr kumimoji="0" lang="ar-SA"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a:t>
            </a:r>
            <a:r>
              <a:rPr kumimoji="0" lang="ar-EG"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ى </a:t>
            </a: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سَيِّدِنَا مُحَمَّدٍ </a:t>
            </a:r>
            <a:r>
              <a:rPr kumimoji="0" lang="ar-EG"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و</a:t>
            </a:r>
            <a:r>
              <a:rPr kumimoji="0" lang="ar-SA"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a:t>
            </a:r>
            <a:r>
              <a:rPr kumimoji="0" lang="ar-EG"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َعَل</a:t>
            </a:r>
            <a:r>
              <a:rPr kumimoji="0" lang="ar-SA"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a:t>
            </a:r>
            <a:r>
              <a:rPr kumimoji="0" lang="ar-EG"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ى </a:t>
            </a: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آلِهِ </a:t>
            </a:r>
            <a:r>
              <a:rPr kumimoji="0" lang="ar-EG"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وَصَحبِهِ وَسَلَّم</a:t>
            </a:r>
            <a:r>
              <a:rPr kumimoji="0" lang="ar-SA"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a:t>
            </a:r>
            <a:r>
              <a:rPr kumimoji="0" lang="ar-EG"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 </a:t>
            </a:r>
            <a:endParaRPr kumimoji="0" lang="ar-SA"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rPr>
              <a:t>وَالحَمدُ للهِ رَبِّ العَالَمِينَ.</a:t>
            </a:r>
            <a:endParaRPr kumimoji="0" lang="en-US" sz="5400" b="1" i="0" u="none" strike="noStrike" kern="1200" cap="none" spc="0" normalizeH="0" baseline="0" noProof="0" dirty="0" smtClean="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uLnTx/>
                <a:uFillTx/>
                <a:latin typeface="Arial Black" pitchFamily="34" charset="0"/>
                <a:ea typeface="+mn-ea"/>
                <a:cs typeface="Arial" charset="0"/>
              </a:rPr>
              <a:t>Ya</a:t>
            </a:r>
            <a:r>
              <a:rPr kumimoji="0" lang="en-US" sz="3600" b="1" i="0" u="none" strike="noStrike" kern="1200" cap="none" spc="0" normalizeH="0" baseline="0" noProof="0"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uLnTx/>
                <a:uFillTx/>
                <a:latin typeface="Arial Black" pitchFamily="34" charset="0"/>
                <a:ea typeface="+mn-ea"/>
                <a:cs typeface="Arial" charset="0"/>
              </a:rPr>
              <a:t> Allah…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Kurniakanlah</a:t>
            </a:r>
            <a:r>
              <a:rPr kumimoji="0" lang="en-US" sz="3200" b="1" i="0" u="none" strike="noStrike" kern="1200" cap="none" spc="0" normalizeH="0" baseline="0" noProof="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a:t>
            </a:r>
            <a:r>
              <a:rPr lang="en-US" sz="32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t>
            </a:r>
            <a:r>
              <a:rPr kumimoji="0" lang="en-US" sz="32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epada</a:t>
            </a:r>
            <a:r>
              <a:rPr kumimoji="0" lang="en-US" sz="32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a:t>
            </a:r>
            <a:r>
              <a:rPr lang="en-US" sz="32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t>
            </a:r>
            <a:r>
              <a:rPr kumimoji="0" lang="en-US" sz="32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ami</a:t>
            </a:r>
            <a:r>
              <a:rPr kumimoji="0" lang="en-US" sz="32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a:t>
            </a:r>
            <a:r>
              <a:rPr lang="en-US" sz="32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t>
            </a:r>
            <a:r>
              <a:rPr kumimoji="0" lang="en-US" sz="32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ebaikan</a:t>
            </a:r>
            <a:r>
              <a:rPr kumimoji="0" lang="en-US" sz="32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a:t>
            </a:r>
            <a:r>
              <a:rPr lang="en-US" sz="32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t>
            </a:r>
            <a:r>
              <a:rPr kumimoji="0" lang="en-US" sz="32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i</a:t>
            </a:r>
            <a:r>
              <a:rPr kumimoji="0" lang="en-US" sz="32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a:t>
            </a:r>
            <a:r>
              <a:rPr lang="en-US" sz="32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t>
            </a:r>
            <a:r>
              <a:rPr kumimoji="0" lang="en-US" sz="32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unia</a:t>
            </a:r>
            <a:r>
              <a:rPr kumimoji="0" lang="en-US" sz="32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a:t>
            </a:r>
            <a:r>
              <a:rPr lang="en-US" sz="32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t>
            </a:r>
            <a:r>
              <a:rPr kumimoji="0" lang="en-US" sz="32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an </a:t>
            </a:r>
            <a:r>
              <a:rPr kumimoji="0" lang="en-US" sz="32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kebaikan</a:t>
            </a:r>
            <a:r>
              <a:rPr kumimoji="0" lang="en-US" sz="32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di </a:t>
            </a:r>
            <a:r>
              <a:rPr kumimoji="0" lang="en-US" sz="32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akhirat</a:t>
            </a:r>
            <a:r>
              <a:rPr kumimoji="0" lang="en-US" sz="32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a:t>
            </a:r>
            <a:r>
              <a:rPr kumimoji="0" lang="en-US" sz="32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serta</a:t>
            </a:r>
            <a:r>
              <a:rPr kumimoji="0" lang="en-US" sz="32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a:t>
            </a:r>
            <a:r>
              <a:rPr kumimoji="0" lang="en-US" sz="32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hindarilah</a:t>
            </a:r>
            <a:r>
              <a:rPr kumimoji="0" lang="en-US" sz="32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kami </a:t>
            </a:r>
            <a:r>
              <a:rPr kumimoji="0" lang="en-US" sz="32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dari</a:t>
            </a:r>
            <a:r>
              <a:rPr kumimoji="0" lang="en-US" sz="32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a:t>
            </a:r>
            <a:r>
              <a:rPr kumimoji="0" lang="en-US" sz="32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seksaan</a:t>
            </a:r>
            <a:r>
              <a:rPr kumimoji="0" lang="en-US" sz="32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 </a:t>
            </a:r>
            <a:r>
              <a:rPr kumimoji="0" lang="en-US" sz="3200" b="1" i="0" u="none" strike="noStrike" kern="1200" cap="none" spc="0" normalizeH="0" baseline="0" noProof="0"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neraka</a:t>
            </a:r>
            <a:r>
              <a:rPr kumimoji="0" lang="en-US" sz="3200" b="1" i="0" u="none" strike="noStrike" kern="1200" cap="none" spc="0" normalizeH="0" baseline="0" noProof="0"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rPr>
              <a:t>.</a:t>
            </a:r>
            <a:endParaRPr kumimoji="0" lang="en-US" sz="3200" b="1" i="0" u="none" strike="noStrike" kern="1200" cap="none" spc="0" normalizeH="0" baseline="0" noProof="0"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uLnTx/>
              <a:uFillTx/>
              <a:latin typeface="Arial Black" pitchFamily="34" charset="0"/>
              <a:cs typeface="Arial" charset="0"/>
            </a:endParaRPr>
          </a:p>
        </p:txBody>
      </p:sp>
      <p:sp>
        <p:nvSpPr>
          <p:cNvPr id="8" name="Rectangle 7"/>
          <p:cNvSpPr/>
          <p:nvPr/>
        </p:nvSpPr>
        <p:spPr>
          <a:xfrm>
            <a:off x="3521719" y="17658"/>
            <a:ext cx="2084225"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DOA</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7378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7676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371600"/>
            <a:ext cx="9144000" cy="1754326"/>
          </a:xfrm>
          <a:prstGeom prst="rect">
            <a:avLst/>
          </a:prstGeom>
          <a:solidFill>
            <a:schemeClr val="accent4">
              <a:lumMod val="50000"/>
              <a:alpha val="27000"/>
            </a:schemeClr>
          </a:solidFill>
        </p:spPr>
        <p:txBody>
          <a:bodyPr wrap="square">
            <a:spAutoFit/>
          </a:bodyPr>
          <a:lstStyle/>
          <a:p>
            <a:pPr algn="ctr" rtl="1"/>
            <a:r>
              <a:rPr lang="ar-SA" sz="5400" b="1" dirty="0" smtClean="0">
                <a:ln w="3175" cmpd="sng">
                  <a:no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Traditional Arabic" pitchFamily="2" charset="-78"/>
                <a:cs typeface="Traditional Arabic" pitchFamily="2" charset="-78"/>
              </a:rPr>
              <a:t>اللَّهُمَّ صَلِّ وَسَلِّمْ وَبَارِكْ عَلىَ سَيِّدِنَا مُحَمَّدٍ، وَعَلَى آلِهِ وَصَحبِهِ وَمَنْ تَبِعَهُمْ بِإِحْسَانٍ إِلَى يَوْمِ الدِّيْنِ</a:t>
            </a:r>
          </a:p>
        </p:txBody>
      </p:sp>
      <p:sp>
        <p:nvSpPr>
          <p:cNvPr id="6" name="TextBox 5"/>
          <p:cNvSpPr txBox="1"/>
          <p:nvPr/>
        </p:nvSpPr>
        <p:spPr>
          <a:xfrm>
            <a:off x="152400" y="3276600"/>
            <a:ext cx="8763000" cy="3539430"/>
          </a:xfrm>
          <a:prstGeom prst="rect">
            <a:avLst/>
          </a:prstGeom>
          <a:solidFill>
            <a:schemeClr val="bg2">
              <a:lumMod val="90000"/>
            </a:schemeClr>
          </a:solidFill>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a:t>
            </a:r>
            <a:r>
              <a:rPr lang="en-US" sz="3200" dirty="0" err="1">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Muhammad </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semua</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sebaiknya</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3200" dirty="0"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endParaRPr lang="en-US" sz="3200" dirty="0">
              <a:ln w="9525" cmpd="sng">
                <a:solidFill>
                  <a:sysClr val="windowText" lastClr="000000"/>
                </a:solidFill>
                <a:prstDash val="solid"/>
              </a:ln>
              <a:solidFill>
                <a:srgbClr val="FFC000"/>
              </a:solidFill>
              <a:effectLst>
                <a:glow rad="63500">
                  <a:schemeClr val="accent4">
                    <a:satMod val="175000"/>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7" name="Rectangle 6"/>
          <p:cNvSpPr/>
          <p:nvPr/>
        </p:nvSpPr>
        <p:spPr>
          <a:xfrm>
            <a:off x="0" y="304800"/>
            <a:ext cx="9144000" cy="569387"/>
          </a:xfrm>
          <a:prstGeom prst="rect">
            <a:avLst/>
          </a:prstGeom>
        </p:spPr>
        <p:txBody>
          <a:bodyPr wrap="square">
            <a:spAutoFit/>
          </a:bodyPr>
          <a:lstStyle/>
          <a:p>
            <a:pPr algn="ctr" fontAlgn="auto">
              <a:spcBef>
                <a:spcPts val="0"/>
              </a:spcBef>
              <a:spcAft>
                <a:spcPts val="0"/>
              </a:spcAft>
              <a:defRPr/>
            </a:pPr>
            <a:r>
              <a:rPr lang="en-US" sz="31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1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1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1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1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1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1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1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a:t>
            </a:r>
            <a:r>
              <a:rPr lang="en-US" sz="31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endParaRPr lang="en-US" sz="31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21395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04810" y="228600"/>
            <a:ext cx="7500990" cy="707886"/>
          </a:xfrm>
          <a:prstGeom prst="rect">
            <a:avLst/>
          </a:prstGeom>
        </p:spPr>
        <p:txBody>
          <a:bodyPr wrap="square">
            <a:spAutoFit/>
          </a:bodyPr>
          <a:lstStyle/>
          <a:p>
            <a:pPr algn="ctr">
              <a:defRPr/>
            </a:pPr>
            <a:r>
              <a:rPr lang="en-US" sz="4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4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4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4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6796" y="1572161"/>
            <a:ext cx="9144000" cy="1323439"/>
          </a:xfrm>
          <a:prstGeom prst="rect">
            <a:avLst/>
          </a:prstGeom>
          <a:solidFill>
            <a:schemeClr val="accent4">
              <a:lumMod val="50000"/>
              <a:alpha val="22000"/>
            </a:schemeClr>
          </a:solidFill>
        </p:spPr>
        <p:txBody>
          <a:bodyPr wrap="square">
            <a:spAutoFit/>
          </a:bodyPr>
          <a:lstStyle/>
          <a:p>
            <a:pPr algn="ctr" rtl="1"/>
            <a:r>
              <a:rPr lang="ar-SA" sz="8000" b="1" dirty="0" smtClean="0">
                <a:ln w="3175" cmpd="sng">
                  <a:noFill/>
                  <a:prstDash val="solid"/>
                </a:ln>
                <a:solidFill>
                  <a:schemeClr val="bg1"/>
                </a:solidFill>
                <a:effectLst>
                  <a:glow rad="63500">
                    <a:schemeClr val="tx1">
                      <a:alpha val="40000"/>
                    </a:schemeClr>
                  </a:glow>
                  <a:outerShdw blurRad="63500" dir="3600000" algn="tl" rotWithShape="0">
                    <a:srgbClr val="000000">
                      <a:alpha val="70000"/>
                    </a:srgbClr>
                  </a:outerShdw>
                </a:effectLst>
                <a:latin typeface="Traditional Arabic" pitchFamily="2" charset="-78"/>
                <a:cs typeface="Traditional Arabic" pitchFamily="2" charset="-78"/>
              </a:rPr>
              <a:t>اِتَّقُوا اللهَ وَكُونُوا مَعَ الصَّادِقِينَ</a:t>
            </a:r>
          </a:p>
        </p:txBody>
      </p:sp>
      <p:sp>
        <p:nvSpPr>
          <p:cNvPr id="6" name="TextBox 5"/>
          <p:cNvSpPr txBox="1"/>
          <p:nvPr/>
        </p:nvSpPr>
        <p:spPr>
          <a:xfrm>
            <a:off x="152400" y="3657600"/>
            <a:ext cx="8839200" cy="2800767"/>
          </a:xfrm>
          <a:prstGeom prst="rect">
            <a:avLst/>
          </a:prstGeom>
          <a:solidFill>
            <a:schemeClr val="bg2">
              <a:lumMod val="90000"/>
            </a:schemeClr>
          </a:solidFill>
          <a:ln>
            <a:noFill/>
          </a:ln>
          <a:effectLst/>
          <a:scene3d>
            <a:camera prst="orthographicFront">
              <a:rot lat="0" lon="0" rev="0"/>
            </a:camera>
            <a:lightRig rig="chilly" dir="t">
              <a:rot lat="0" lon="0" rev="18480000"/>
            </a:lightRig>
          </a:scene3d>
          <a:sp3d prstMaterial="clear">
            <a:bevelT h="63500"/>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4400" b="1" dirty="0" err="1"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4400" b="1" dirty="0"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400" b="1" dirty="0" err="1"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4400" b="1" dirty="0" smtClean="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400" b="1" dirty="0" err="1">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4400" b="1" dirty="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400" b="1" dirty="0" err="1">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4400" b="1" dirty="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a:t>
            </a:r>
            <a:r>
              <a:rPr lang="en-US" sz="4400" b="1" dirty="0" err="1">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4400" b="1" dirty="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400" b="1" dirty="0" err="1">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bersama</a:t>
            </a:r>
            <a:r>
              <a:rPr lang="en-US" sz="4400" b="1" dirty="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4400" b="1" dirty="0" err="1">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4400" b="1" dirty="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4400" b="1" dirty="0" err="1">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benar</a:t>
            </a:r>
            <a:endParaRPr lang="en-US" sz="4400" b="1" dirty="0">
              <a:ln w="9525" cmpd="sng">
                <a:solidFill>
                  <a:schemeClr val="tx1"/>
                </a:solidFill>
                <a:prstDash val="solid"/>
              </a:ln>
              <a:solidFill>
                <a:srgbClr val="FFC000"/>
              </a:solidFill>
              <a:effectLst>
                <a:glow rad="63500">
                  <a:schemeClr val="accent4">
                    <a:satMod val="175000"/>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44517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620133"/>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876800" y="2590800"/>
            <a:ext cx="3657600" cy="1676400"/>
          </a:xfrm>
          <a:prstGeom prst="rect">
            <a:avLst/>
          </a:prstGeom>
          <a:solidFill>
            <a:srgbClr val="4AAFF4"/>
          </a:solidFill>
          <a:ln>
            <a:solidFill>
              <a:schemeClr val="tx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Mempersaudarakan </a:t>
            </a:r>
            <a:r>
              <a:rPr lang="de-D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 antara Aus dan </a:t>
            </a:r>
            <a:r>
              <a:rPr lang="de-DE"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Khazraj</a:t>
            </a:r>
            <a:endParaRPr lang="de-D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2" name="Snip and Round Single Corner Rectangle 1"/>
          <p:cNvSpPr/>
          <p:nvPr/>
        </p:nvSpPr>
        <p:spPr>
          <a:xfrm>
            <a:off x="381000" y="1524000"/>
            <a:ext cx="5715000" cy="1295400"/>
          </a:xfrm>
          <a:prstGeom prst="snipRoundRect">
            <a:avLst/>
          </a:prstGeom>
          <a:solidFill>
            <a:srgbClr val="00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erkara</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utama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dilakukan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oleh</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setelah</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sampai</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Madinah</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914400" y="4572000"/>
            <a:ext cx="7620000" cy="1371600"/>
          </a:xfrm>
          <a:prstGeom prst="roundRect">
            <a:avLst/>
          </a:prstGeom>
          <a:solidFill>
            <a:srgbClr val="EFDB85"/>
          </a:solidFill>
          <a:ln>
            <a:solidFill>
              <a:schemeClr val="tx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 menjaga </a:t>
            </a:r>
            <a:r>
              <a:rPr lang="de-D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keharmonian dan kestabilan Madinah yang turut didiami orang </a:t>
            </a:r>
            <a:r>
              <a:rPr lang="de-DE"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Yahudi</a:t>
            </a:r>
            <a:endParaRPr lang="de-D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304800" y="228600"/>
            <a:ext cx="830580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Isu</a:t>
            </a:r>
            <a:r>
              <a:rPr lang="en-US" sz="3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Perpaduan</a:t>
            </a:r>
            <a:r>
              <a:rPr lang="en-US" sz="3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6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Muafakat</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7" name="Curved Right Arrow 6"/>
          <p:cNvSpPr/>
          <p:nvPr/>
        </p:nvSpPr>
        <p:spPr>
          <a:xfrm rot="2803812">
            <a:off x="3681826" y="3114735"/>
            <a:ext cx="872149" cy="1594486"/>
          </a:xfrm>
          <a:prstGeom prst="curvedRightArrow">
            <a:avLst>
              <a:gd name="adj1" fmla="val 25000"/>
              <a:gd name="adj2" fmla="val 35286"/>
              <a:gd name="adj3" fmla="val 25000"/>
            </a:avLst>
          </a:prstGeom>
          <a:solidFill>
            <a:srgbClr val="92D050"/>
          </a:solidFill>
          <a:ln>
            <a:solidFill>
              <a:srgbClr val="267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3071772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299591"/>
            <a:ext cx="9144000" cy="538609"/>
          </a:xfrm>
          <a:prstGeom prst="rect">
            <a:avLst/>
          </a:prstGeom>
        </p:spPr>
        <p:txBody>
          <a:bodyPr wrap="square">
            <a:spAutoFit/>
          </a:bodyPr>
          <a:lstStyle/>
          <a:p>
            <a:pPr algn="ctr">
              <a:defRPr/>
            </a:pPr>
            <a:r>
              <a:rPr lang="en-US" sz="29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Penyatuan</a:t>
            </a:r>
            <a:r>
              <a:rPr lang="en-US" sz="29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9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9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9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persaudaraan</a:t>
            </a:r>
            <a:r>
              <a:rPr lang="en-US" sz="29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9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dengan</a:t>
            </a:r>
            <a:r>
              <a:rPr lang="en-US" sz="29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a:t>
            </a:r>
            <a:endParaRPr lang="en-US" sz="29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Snip Same Side Corner Rectangle 3"/>
          <p:cNvSpPr/>
          <p:nvPr/>
        </p:nvSpPr>
        <p:spPr>
          <a:xfrm>
            <a:off x="971550" y="1447800"/>
            <a:ext cx="7200900" cy="1676400"/>
          </a:xfrm>
          <a:prstGeom prst="snip2SameRect">
            <a:avLst/>
          </a:prstGeom>
          <a:solidFill>
            <a:srgbClr val="C37CF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Aus</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Khazraj</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sering</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berperang</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disatu</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disaudarakan</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oleh</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 di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bawah</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nama</a:t>
            </a:r>
            <a:r>
              <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Islam</a:t>
            </a:r>
            <a:endParaRPr lang="en-U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Oval 4"/>
          <p:cNvSpPr/>
          <p:nvPr/>
        </p:nvSpPr>
        <p:spPr>
          <a:xfrm>
            <a:off x="1076325" y="4105701"/>
            <a:ext cx="6991350" cy="2438400"/>
          </a:xfrm>
          <a:prstGeom prst="ellipse">
            <a:avLst/>
          </a:prstGeom>
          <a:solidFill>
            <a:srgbClr val="F0A2C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Menerima</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Islam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agama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cara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hidup</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komprehensif</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Notched Right Arrow 5"/>
          <p:cNvSpPr/>
          <p:nvPr/>
        </p:nvSpPr>
        <p:spPr>
          <a:xfrm rot="5400000">
            <a:off x="3924300" y="3162300"/>
            <a:ext cx="1295400" cy="914400"/>
          </a:xfrm>
          <a:prstGeom prst="notchedRightArrow">
            <a:avLst/>
          </a:prstGeom>
          <a:solidFill>
            <a:srgbClr val="00B05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10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752" y="76200"/>
            <a:ext cx="9153752"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Aali ‘</a:t>
            </a: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Imran : Ayat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103</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691819"/>
            <a:ext cx="9144000" cy="4708981"/>
          </a:xfrm>
          <a:prstGeom prst="rect">
            <a:avLst/>
          </a:prstGeom>
          <a:noFill/>
        </p:spPr>
        <p:txBody>
          <a:bodyPr wrap="square">
            <a:spAutoFit/>
          </a:bodyPr>
          <a:lstStyle/>
          <a:p>
            <a:pPr algn="ctr" rtl="1"/>
            <a:r>
              <a:rPr lang="ar-EG" sz="6000" b="1" dirty="0" smtClean="0">
                <a:solidFill>
                  <a:schemeClr val="accent5">
                    <a:lumMod val="20000"/>
                    <a:lumOff val="80000"/>
                  </a:schemeClr>
                </a:solidFill>
                <a:effectLst>
                  <a:glow rad="101600">
                    <a:schemeClr val="tx1">
                      <a:alpha val="60000"/>
                    </a:schemeClr>
                  </a:glow>
                  <a:outerShdw blurRad="38100" dist="38100" dir="2700000" algn="tl">
                    <a:srgbClr val="000000">
                      <a:alpha val="43137"/>
                    </a:srgbClr>
                  </a:outerShdw>
                </a:effectLst>
                <a:cs typeface="Traditional Arabic" pitchFamily="2" charset="-78"/>
              </a:rPr>
              <a:t>وَٱعۡتَصِمُواْ </a:t>
            </a:r>
            <a:r>
              <a:rPr lang="ar-EG" sz="6000" b="1" dirty="0">
                <a:solidFill>
                  <a:schemeClr val="accent5">
                    <a:lumMod val="20000"/>
                    <a:lumOff val="80000"/>
                  </a:schemeClr>
                </a:solidFill>
                <a:effectLst>
                  <a:glow rad="101600">
                    <a:schemeClr val="tx1">
                      <a:alpha val="60000"/>
                    </a:schemeClr>
                  </a:glow>
                  <a:outerShdw blurRad="38100" dist="38100" dir="2700000" algn="tl">
                    <a:srgbClr val="000000">
                      <a:alpha val="43137"/>
                    </a:srgbClr>
                  </a:outerShdw>
                </a:effectLst>
                <a:cs typeface="Traditional Arabic" pitchFamily="2" charset="-78"/>
              </a:rPr>
              <a:t>بِحَبۡلِ ٱللَّهِ جَمِيعًا وَّلَا تَفَرَّقُواْۚ وَٱذۡكُرُواْ نِعۡمَتَ ٱللَّهِ عَلَيۡكُمۡ إِذۡ كُنتُمۡ أَعۡدَآءً فَأَلَّفَ بَيۡنَ قُلُوبِكُمۡ فَأَصۡبَحۡتُم بِنِعۡمَتِهِۦٓ إِخۡوَٰنًا وَّكُنتُمۡ عَلَىٰ شَفَا حُفۡرَةٍ مِّنَ ٱلنَّارِ فَأَنقَذَكُم مِّنۡهَاۗ كَذَٰلِكَ يُبَيِّنُ ٱللَّهُ لَكُمۡ ءَايَٰتِهِۦ لَعَلَّكُمۡ تَهۡتَدُونَ</a:t>
            </a:r>
            <a:endParaRPr lang="ar-EG" sz="6000" b="1" dirty="0">
              <a:solidFill>
                <a:schemeClr val="accent5">
                  <a:lumMod val="20000"/>
                  <a:lumOff val="80000"/>
                </a:schemeClr>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49785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1346</Words>
  <Application>Microsoft Office PowerPoint</Application>
  <PresentationFormat>On-screen Show (4:3)</PresentationFormat>
  <Paragraphs>100</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Unit Pengukuhan</dc:creator>
  <cp:lastModifiedBy>Unit Pengukuhan</cp:lastModifiedBy>
  <cp:revision>24</cp:revision>
  <dcterms:created xsi:type="dcterms:W3CDTF">2020-12-08T10:32:32Z</dcterms:created>
  <dcterms:modified xsi:type="dcterms:W3CDTF">2020-12-09T02:10:12Z</dcterms:modified>
</cp:coreProperties>
</file>